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6" r:id="rId1"/>
    <p:sldMasterId id="2147483859" r:id="rId2"/>
  </p:sldMasterIdLst>
  <p:notesMasterIdLst>
    <p:notesMasterId r:id="rId37"/>
  </p:notesMasterIdLst>
  <p:sldIdLst>
    <p:sldId id="256" r:id="rId3"/>
    <p:sldId id="258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46" r:id="rId28"/>
    <p:sldId id="331" r:id="rId29"/>
    <p:sldId id="332" r:id="rId30"/>
    <p:sldId id="333" r:id="rId31"/>
    <p:sldId id="366" r:id="rId32"/>
    <p:sldId id="334" r:id="rId33"/>
    <p:sldId id="335" r:id="rId34"/>
    <p:sldId id="336" r:id="rId35"/>
    <p:sldId id="338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87">
          <p15:clr>
            <a:srgbClr val="A4A3A4"/>
          </p15:clr>
        </p15:guide>
        <p15:guide id="2" pos="56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E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828"/>
  </p:normalViewPr>
  <p:slideViewPr>
    <p:cSldViewPr snapToObjects="1" showGuides="1">
      <p:cViewPr varScale="1">
        <p:scale>
          <a:sx n="94" d="100"/>
          <a:sy n="94" d="100"/>
        </p:scale>
        <p:origin x="1912" y="192"/>
      </p:cViewPr>
      <p:guideLst>
        <p:guide orient="horz" pos="1887"/>
        <p:guide pos="56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B9964-FF2B-534E-9E44-939E4A5C5718}" type="datetimeFigureOut">
              <a:rPr lang="en-US" smtClean="0"/>
              <a:pPr/>
              <a:t>11/4/19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01443-9EC5-A245-8F7F-1CA5F70DA953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02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585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604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36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Typically</a:t>
            </a:r>
            <a:r>
              <a:rPr lang="pt-PT" baseline="0" dirty="0"/>
              <a:t> 31st </a:t>
            </a:r>
            <a:r>
              <a:rPr lang="pt-PT" baseline="0" dirty="0" err="1"/>
              <a:t>december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04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Capitais próprios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81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Capitais próprios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09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Capitais próprios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95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Capitais próprios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41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768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Capitais próprios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24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Capitais próprios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6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24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Capitais próprios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42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Capitais próprios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>
                <a:solidFill>
                  <a:prstClr val="black"/>
                </a:solidFill>
              </a:rPr>
              <a:pPr/>
              <a:t>23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333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411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Capitais próprios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31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B77C5-8A22-984C-88BE-3E2D5C66F86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01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B77C5-8A22-984C-88BE-3E2D5C66F86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777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B77C5-8A22-984C-88BE-3E2D5C66F86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42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B77C5-8A22-984C-88BE-3E2D5C66F86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10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B77C5-8A22-984C-88BE-3E2D5C66F86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40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B77C5-8A22-984C-88BE-3E2D5C66F86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32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B77C5-8A22-984C-88BE-3E2D5C66F86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356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PT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2FAB-EA37-47E3-B9DD-8E87123EB3C7}" type="datetime1">
              <a:rPr lang="en-US" smtClean="0"/>
              <a:pPr/>
              <a:t>11/4/19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11/4/19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11/4/19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11/4/19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013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11/4/19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539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417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11/4/19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621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11/4/19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494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11/4/19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937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11/4/19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439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11/4/19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09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11/4/19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11/4/19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986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11/4/19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171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11/4/19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311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11/4/19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2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11/4/19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59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11/4/19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11/4/19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11/4/19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11/4/19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11/4/19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PT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3768CCC-9859-AE40-A4AD-B1753705FB4C}" type="datetimeFigureOut">
              <a:rPr lang="en-US" smtClean="0"/>
              <a:pPr/>
              <a:t>11/4/19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PT"/>
              <a:t>Click to edit Master text styles</a:t>
            </a:r>
          </a:p>
          <a:p>
            <a:pPr lvl="1" eaLnBrk="1" latinLnBrk="0" hangingPunct="1"/>
            <a:r>
              <a:rPr kumimoji="0" lang="pt-PT"/>
              <a:t>Second level</a:t>
            </a:r>
          </a:p>
          <a:p>
            <a:pPr lvl="2" eaLnBrk="1" latinLnBrk="0" hangingPunct="1"/>
            <a:r>
              <a:rPr kumimoji="0" lang="pt-PT"/>
              <a:t>Third level</a:t>
            </a:r>
          </a:p>
          <a:p>
            <a:pPr lvl="3" eaLnBrk="1" latinLnBrk="0" hangingPunct="1"/>
            <a:r>
              <a:rPr kumimoji="0" lang="pt-PT"/>
              <a:t>Fourth level</a:t>
            </a:r>
          </a:p>
          <a:p>
            <a:pPr lvl="4" eaLnBrk="1" latinLnBrk="0" hangingPunct="1"/>
            <a:r>
              <a:rPr kumimoji="0" lang="pt-PT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3768CCC-9859-AE40-A4AD-B1753705FB4C}" type="datetimeFigureOut">
              <a:rPr lang="en-US" smtClean="0"/>
              <a:pPr/>
              <a:t>11/4/19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71" r:id="rId13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75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3971" y="5048016"/>
            <a:ext cx="9067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cap="all" dirty="0">
                <a:latin typeface="Verdana"/>
                <a:cs typeface="Verdana"/>
              </a:rPr>
              <a:t>1º CICLO DE ESTUDOS</a:t>
            </a: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AULA 08</a:t>
            </a:r>
          </a:p>
          <a:p>
            <a:pPr algn="ctr"/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04 &amp; 07 NOV 2019</a:t>
            </a:r>
          </a:p>
          <a:p>
            <a:pPr algn="ctr"/>
            <a:endParaRPr lang="en-GB" sz="1400" b="1" cap="all" dirty="0">
              <a:solidFill>
                <a:srgbClr val="7F7F7F"/>
              </a:solidFill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796642"/>
            <a:ext cx="7109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cap="all" dirty="0">
                <a:solidFill>
                  <a:srgbClr val="000000"/>
                </a:solidFill>
                <a:latin typeface="Verdana"/>
                <a:cs typeface="Verdana"/>
              </a:rPr>
              <a:t>2019/2020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205197"/>
            <a:ext cx="51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Verdana"/>
                <a:cs typeface="Verdana"/>
              </a:rPr>
              <a:t>HELENA VIEIRA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4124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Copyright 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©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5576" y="18864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cap="all" dirty="0" err="1">
                <a:solidFill>
                  <a:prstClr val="black"/>
                </a:solidFill>
                <a:latin typeface="Verdana"/>
                <a:cs typeface="Verdana"/>
              </a:rPr>
              <a:t>Empreendedorismo</a:t>
            </a:r>
            <a:r>
              <a:rPr lang="en-GB" sz="2800" b="1" cap="all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GB" sz="2800" b="1" cap="all" dirty="0" err="1">
                <a:solidFill>
                  <a:prstClr val="black"/>
                </a:solidFill>
                <a:latin typeface="Verdana"/>
                <a:cs typeface="Verdana"/>
              </a:rPr>
              <a:t>em</a:t>
            </a:r>
            <a:r>
              <a:rPr lang="en-GB" sz="2800" b="1" cap="all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GB" sz="2800" b="1" cap="all" dirty="0" err="1">
                <a:solidFill>
                  <a:prstClr val="black"/>
                </a:solidFill>
                <a:latin typeface="Verdana"/>
                <a:cs typeface="Verdana"/>
              </a:rPr>
              <a:t>ciências</a:t>
            </a:r>
            <a:endParaRPr lang="en-GB" sz="2800" b="1" cap="all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1" y="0"/>
            <a:ext cx="1951382" cy="2132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1481262"/>
            <a:ext cx="4967531" cy="35319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" y="2951947"/>
            <a:ext cx="9052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TEAM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Who they are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What the roles are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Why they are part of the team (added value)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51675" y="305069"/>
            <a:ext cx="136928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91361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" y="2951947"/>
            <a:ext cx="9052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GO TO MARKET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9525" lvl="1"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Strategy</a:t>
            </a:r>
          </a:p>
          <a:p>
            <a:pPr marL="9525" lvl="1"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Client acquisition</a:t>
            </a:r>
          </a:p>
          <a:p>
            <a:pPr marL="9525" lvl="1"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Advertising</a:t>
            </a:r>
            <a:endParaRPr lang="pt-PT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54868" y="305069"/>
            <a:ext cx="136928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9753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FINANCIAL PLAN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560784" y="1196752"/>
            <a:ext cx="7467600" cy="53285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Forecasted sales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Costs (fixed and variable)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Cash flows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Investment needs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Break even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Payback period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Business valuation</a:t>
            </a:r>
          </a:p>
        </p:txBody>
      </p:sp>
    </p:spTree>
    <p:extLst>
      <p:ext uri="{BB962C8B-B14F-4D97-AF65-F5344CB8AC3E}">
        <p14:creationId xmlns:p14="http://schemas.microsoft.com/office/powerpoint/2010/main" val="1805781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FINANCIAL PLAN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490136" y="1844824"/>
          <a:ext cx="8003232" cy="4079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89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8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8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8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EMP C., </a:t>
                      </a:r>
                      <a:r>
                        <a:rPr lang="pt-PT" dirty="0" err="1"/>
                        <a:t>Lda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2017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2018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2019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2020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b="1" dirty="0" err="1"/>
                        <a:t>Revenues</a:t>
                      </a:r>
                      <a:endParaRPr lang="pt-PT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pt-PT" sz="1600" dirty="0"/>
                        <a:t>Net </a:t>
                      </a:r>
                      <a:r>
                        <a:rPr lang="pt-PT" sz="1600" dirty="0" err="1"/>
                        <a:t>revenue</a:t>
                      </a:r>
                      <a:endParaRPr lang="pt-P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1 000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5 000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15 000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b="1" dirty="0" err="1"/>
                        <a:t>Operating</a:t>
                      </a:r>
                      <a:r>
                        <a:rPr lang="pt-PT" sz="1600" b="1" dirty="0"/>
                        <a:t> </a:t>
                      </a:r>
                      <a:r>
                        <a:rPr lang="pt-PT" sz="1600" b="1" dirty="0" err="1"/>
                        <a:t>cost</a:t>
                      </a:r>
                      <a:endParaRPr lang="pt-PT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pt-PT" sz="1600" dirty="0"/>
                        <a:t>R&amp;D</a:t>
                      </a:r>
                      <a:endParaRPr lang="pt-P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2 000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2 500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3 000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4 000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pt-PT" sz="1600" dirty="0"/>
                        <a:t>Sales &amp; Marketing</a:t>
                      </a:r>
                      <a:endParaRPr lang="pt-P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1 000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2 000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4 000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7 000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pt-PT" sz="1600" dirty="0"/>
                        <a:t>HR</a:t>
                      </a:r>
                      <a:endParaRPr lang="pt-P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1 000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1 500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2 000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3 000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b="1" dirty="0"/>
                        <a:t>Total </a:t>
                      </a:r>
                      <a:r>
                        <a:rPr lang="pt-PT" sz="1600" b="1" dirty="0" err="1"/>
                        <a:t>Cost</a:t>
                      </a:r>
                      <a:endParaRPr lang="pt-PT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b="1" dirty="0"/>
                        <a:t>4 000</a:t>
                      </a:r>
                      <a:endParaRPr lang="pt-PT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b="1" dirty="0"/>
                        <a:t>6 000</a:t>
                      </a:r>
                      <a:endParaRPr lang="pt-PT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b="1" dirty="0"/>
                        <a:t>9 000</a:t>
                      </a:r>
                      <a:endParaRPr lang="pt-PT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b="1" dirty="0"/>
                        <a:t>14 000</a:t>
                      </a:r>
                      <a:endParaRPr lang="pt-PT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dirty="0"/>
                        <a:t>Net</a:t>
                      </a:r>
                      <a:r>
                        <a:rPr lang="pt-PT" sz="1600" baseline="0" dirty="0"/>
                        <a:t> </a:t>
                      </a:r>
                      <a:r>
                        <a:rPr lang="pt-PT" sz="1600" baseline="0" dirty="0" err="1"/>
                        <a:t>Income</a:t>
                      </a:r>
                      <a:endParaRPr lang="pt-PT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(4</a:t>
                      </a:r>
                      <a:r>
                        <a:rPr lang="pt-PT" baseline="0" dirty="0"/>
                        <a:t> </a:t>
                      </a:r>
                      <a:r>
                        <a:rPr lang="pt-PT" dirty="0"/>
                        <a:t>000)</a:t>
                      </a:r>
                      <a:endParaRPr lang="pt-PT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(5</a:t>
                      </a:r>
                      <a:r>
                        <a:rPr lang="pt-PT" baseline="0" dirty="0"/>
                        <a:t> </a:t>
                      </a:r>
                      <a:r>
                        <a:rPr lang="pt-PT" dirty="0"/>
                        <a:t>000)</a:t>
                      </a:r>
                      <a:endParaRPr lang="pt-PT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(4 000)</a:t>
                      </a:r>
                      <a:endParaRPr lang="pt-PT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1 000</a:t>
                      </a:r>
                      <a:endParaRPr lang="pt-PT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dirty="0" err="1"/>
                        <a:t>Fund</a:t>
                      </a:r>
                      <a:r>
                        <a:rPr lang="pt-PT" sz="1600" baseline="0" dirty="0"/>
                        <a:t> </a:t>
                      </a:r>
                      <a:r>
                        <a:rPr lang="pt-PT" sz="1600" baseline="0" dirty="0" err="1"/>
                        <a:t>raising</a:t>
                      </a:r>
                      <a:endParaRPr lang="pt-PT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pt-PT" sz="1600" b="1" dirty="0" err="1"/>
                        <a:t>Investment</a:t>
                      </a:r>
                      <a:r>
                        <a:rPr lang="pt-PT" sz="1600" b="1" baseline="0" dirty="0"/>
                        <a:t> </a:t>
                      </a:r>
                      <a:r>
                        <a:rPr lang="pt-PT" sz="1600" b="1" baseline="0" dirty="0" err="1"/>
                        <a:t>needs</a:t>
                      </a:r>
                      <a:endParaRPr lang="pt-PT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b="1" dirty="0"/>
                        <a:t>9</a:t>
                      </a:r>
                      <a:r>
                        <a:rPr lang="pt-PT" b="1" baseline="0" dirty="0"/>
                        <a:t> </a:t>
                      </a:r>
                      <a:r>
                        <a:rPr lang="pt-PT" b="1" dirty="0"/>
                        <a:t>000</a:t>
                      </a:r>
                      <a:endParaRPr lang="pt-PT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7777444" y="1506380"/>
            <a:ext cx="70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PT"/>
              <a:t>Euros</a:t>
            </a:r>
          </a:p>
        </p:txBody>
      </p:sp>
    </p:spTree>
    <p:extLst>
      <p:ext uri="{BB962C8B-B14F-4D97-AF65-F5344CB8AC3E}">
        <p14:creationId xmlns:p14="http://schemas.microsoft.com/office/powerpoint/2010/main" val="1345833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BALANCE SHEET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34153">
            <a:off x="533662" y="988647"/>
            <a:ext cx="3795513" cy="411280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71600" y="5635600"/>
            <a:ext cx="7848872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STATIC VIEW</a:t>
            </a:r>
          </a:p>
          <a:p>
            <a:pPr algn="ctr">
              <a:lnSpc>
                <a:spcPct val="150000"/>
              </a:lnSpc>
            </a:pP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snapshot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company’s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financial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situation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at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 particular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point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time.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0000" flipH="1">
            <a:off x="1038898" y="1813784"/>
            <a:ext cx="2505891" cy="141896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3253">
            <a:off x="5337285" y="947913"/>
            <a:ext cx="3795513" cy="411280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 rot="21240000">
            <a:off x="1489008" y="4225853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>
                <a:latin typeface="Arial" charset="0"/>
                <a:ea typeface="Arial" charset="0"/>
                <a:cs typeface="Arial" charset="0"/>
              </a:rPr>
              <a:t>Emp</a:t>
            </a:r>
            <a:r>
              <a:rPr lang="pt-PT" dirty="0">
                <a:latin typeface="Arial" charset="0"/>
                <a:ea typeface="Arial" charset="0"/>
                <a:cs typeface="Arial" charset="0"/>
              </a:rPr>
              <a:t>. C., </a:t>
            </a:r>
            <a:r>
              <a:rPr lang="pt-PT" dirty="0" err="1">
                <a:latin typeface="Arial" charset="0"/>
                <a:ea typeface="Arial" charset="0"/>
                <a:cs typeface="Arial" charset="0"/>
              </a:rPr>
              <a:t>Lda</a:t>
            </a:r>
            <a:r>
              <a:rPr lang="pt-PT" dirty="0">
                <a:latin typeface="Arial" charset="0"/>
                <a:ea typeface="Arial" charset="0"/>
                <a:cs typeface="Arial" charset="0"/>
              </a:rPr>
              <a:t>, 2017</a:t>
            </a:r>
          </a:p>
        </p:txBody>
      </p:sp>
      <p:sp>
        <p:nvSpPr>
          <p:cNvPr id="9" name="CaixaDeTexto 8"/>
          <p:cNvSpPr txBox="1"/>
          <p:nvPr/>
        </p:nvSpPr>
        <p:spPr>
          <a:xfrm rot="300000">
            <a:off x="5952114" y="4176419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>
                <a:latin typeface="Arial" charset="0"/>
                <a:ea typeface="Arial" charset="0"/>
                <a:cs typeface="Arial" charset="0"/>
              </a:rPr>
              <a:t>Emp</a:t>
            </a:r>
            <a:r>
              <a:rPr lang="pt-PT" dirty="0">
                <a:latin typeface="Arial" charset="0"/>
                <a:ea typeface="Arial" charset="0"/>
                <a:cs typeface="Arial" charset="0"/>
              </a:rPr>
              <a:t>. C., </a:t>
            </a:r>
            <a:r>
              <a:rPr lang="pt-PT" dirty="0" err="1">
                <a:latin typeface="Arial" charset="0"/>
                <a:ea typeface="Arial" charset="0"/>
                <a:cs typeface="Arial" charset="0"/>
              </a:rPr>
              <a:t>Lda</a:t>
            </a:r>
            <a:r>
              <a:rPr lang="pt-PT" dirty="0">
                <a:latin typeface="Arial" charset="0"/>
                <a:ea typeface="Arial" charset="0"/>
                <a:cs typeface="Arial" charset="0"/>
              </a:rPr>
              <a:t>, 2018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000">
            <a:off x="5933986" y="1659886"/>
            <a:ext cx="2520860" cy="189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56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BALANCE SHEET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587896" y="957256"/>
          <a:ext cx="3480048" cy="27955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5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932">
                <a:tc>
                  <a:txBody>
                    <a:bodyPr/>
                    <a:lstStyle/>
                    <a:p>
                      <a:r>
                        <a:rPr lang="pt-PT" sz="800" b="1" dirty="0"/>
                        <a:t>ASSETS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/>
                        <a:t>EUROS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b="1" dirty="0" err="1"/>
                        <a:t>Current</a:t>
                      </a:r>
                      <a:r>
                        <a:rPr lang="pt-PT" sz="800" b="1" dirty="0"/>
                        <a:t> </a:t>
                      </a:r>
                      <a:r>
                        <a:rPr lang="pt-PT" sz="800" b="1" dirty="0" err="1"/>
                        <a:t>Assets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/>
                        <a:t>Cash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  <a:r>
                        <a:rPr lang="pt-PT" sz="80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000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Accounts</a:t>
                      </a:r>
                      <a:r>
                        <a:rPr lang="pt-PT" sz="800" dirty="0"/>
                        <a:t> </a:t>
                      </a:r>
                      <a:r>
                        <a:rPr lang="pt-PT" sz="800" dirty="0" err="1"/>
                        <a:t>receivable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15 000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Inventory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150 000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b="1" i="1" dirty="0"/>
                        <a:t>Total </a:t>
                      </a:r>
                      <a:r>
                        <a:rPr lang="pt-PT" sz="800" b="1" i="1" dirty="0" err="1"/>
                        <a:t>Current</a:t>
                      </a:r>
                      <a:r>
                        <a:rPr lang="pt-PT" sz="800" b="1" i="1" baseline="0" dirty="0"/>
                        <a:t> </a:t>
                      </a:r>
                      <a:r>
                        <a:rPr lang="pt-PT" sz="800" b="1" i="1" baseline="0" dirty="0" err="1"/>
                        <a:t>Assets</a:t>
                      </a:r>
                      <a:endParaRPr lang="pt-PT" sz="800" b="1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185 000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b="1" dirty="0"/>
                        <a:t>Non-</a:t>
                      </a:r>
                      <a:r>
                        <a:rPr lang="pt-PT" sz="800" b="1" dirty="0" err="1"/>
                        <a:t>current</a:t>
                      </a:r>
                      <a:r>
                        <a:rPr lang="pt-PT" sz="800" b="1" dirty="0"/>
                        <a:t> </a:t>
                      </a:r>
                      <a:r>
                        <a:rPr lang="pt-PT" sz="800" b="1" dirty="0" err="1"/>
                        <a:t>Assets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Plant</a:t>
                      </a:r>
                      <a:r>
                        <a:rPr lang="pt-PT" sz="800" baseline="0" dirty="0"/>
                        <a:t> </a:t>
                      </a:r>
                      <a:r>
                        <a:rPr lang="pt-PT" sz="800" baseline="0" dirty="0" err="1"/>
                        <a:t>and</a:t>
                      </a:r>
                      <a:r>
                        <a:rPr lang="pt-PT" sz="800" baseline="0" dirty="0"/>
                        <a:t> </a:t>
                      </a:r>
                      <a:r>
                        <a:rPr lang="pt-PT" sz="800" baseline="0" dirty="0" err="1"/>
                        <a:t>equipment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50 000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/>
                        <a:t>Business </a:t>
                      </a:r>
                      <a:r>
                        <a:rPr lang="pt-PT" sz="800" dirty="0" err="1"/>
                        <a:t>permises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650 000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Vehicles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70 000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800" b="1" i="1" dirty="0"/>
                        <a:t>Total Non-</a:t>
                      </a:r>
                      <a:r>
                        <a:rPr lang="pt-PT" sz="800" b="1" i="1" dirty="0" err="1"/>
                        <a:t>Current</a:t>
                      </a:r>
                      <a:r>
                        <a:rPr lang="pt-PT" sz="800" b="1" i="1" baseline="0" dirty="0"/>
                        <a:t> </a:t>
                      </a:r>
                      <a:r>
                        <a:rPr lang="pt-PT" sz="800" b="1" i="1" baseline="0" dirty="0" err="1"/>
                        <a:t>Assets</a:t>
                      </a:r>
                      <a:endParaRPr lang="pt-PT" sz="800" b="1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770</a:t>
                      </a:r>
                      <a:r>
                        <a:rPr lang="pt-PT" sz="800" b="1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8424">
                <a:tc>
                  <a:txBody>
                    <a:bodyPr/>
                    <a:lstStyle/>
                    <a:p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r>
                        <a:rPr lang="pt-PT" sz="800" b="1" dirty="0"/>
                        <a:t>TOTAL ASSETS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pt-PT" sz="800" b="1" kern="12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955 000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4713720" y="2038635"/>
            <a:ext cx="4331920" cy="69249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3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ASSETS </a:t>
            </a:r>
          </a:p>
          <a:p>
            <a:pPr algn="ctr">
              <a:lnSpc>
                <a:spcPct val="150000"/>
              </a:lnSpc>
            </a:pP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What</a:t>
            </a: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company</a:t>
            </a: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owns</a:t>
            </a:r>
            <a:endParaRPr lang="pt-PT" sz="13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Chaveta à Direita 11"/>
          <p:cNvSpPr/>
          <p:nvPr/>
        </p:nvSpPr>
        <p:spPr>
          <a:xfrm>
            <a:off x="4067944" y="1052736"/>
            <a:ext cx="504056" cy="2664296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3705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BALANCE SHEET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587896" y="957256"/>
          <a:ext cx="3480048" cy="5133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5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932">
                <a:tc>
                  <a:txBody>
                    <a:bodyPr/>
                    <a:lstStyle/>
                    <a:p>
                      <a:r>
                        <a:rPr lang="pt-PT" sz="800" b="1" dirty="0"/>
                        <a:t>ASSETS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/>
                        <a:t>EUROS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b="1" dirty="0" err="1"/>
                        <a:t>Current</a:t>
                      </a:r>
                      <a:r>
                        <a:rPr lang="pt-PT" sz="800" b="1" dirty="0"/>
                        <a:t> </a:t>
                      </a:r>
                      <a:r>
                        <a:rPr lang="pt-PT" sz="800" b="1" dirty="0" err="1"/>
                        <a:t>Assets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/>
                        <a:t>Cash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  <a:r>
                        <a:rPr lang="pt-PT" sz="80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000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Accounts</a:t>
                      </a:r>
                      <a:r>
                        <a:rPr lang="pt-PT" sz="800" dirty="0"/>
                        <a:t> </a:t>
                      </a:r>
                      <a:r>
                        <a:rPr lang="pt-PT" sz="800" dirty="0" err="1"/>
                        <a:t>receivable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15 000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Inventory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150 000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b="1" i="1" dirty="0"/>
                        <a:t>Total </a:t>
                      </a:r>
                      <a:r>
                        <a:rPr lang="pt-PT" sz="800" b="1" i="1" dirty="0" err="1"/>
                        <a:t>Current</a:t>
                      </a:r>
                      <a:r>
                        <a:rPr lang="pt-PT" sz="800" b="1" i="1" baseline="0" dirty="0"/>
                        <a:t> </a:t>
                      </a:r>
                      <a:r>
                        <a:rPr lang="pt-PT" sz="800" b="1" i="1" baseline="0" dirty="0" err="1"/>
                        <a:t>Assets</a:t>
                      </a:r>
                      <a:endParaRPr lang="pt-PT" sz="800" b="1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185 000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b="1" dirty="0"/>
                        <a:t>Non-</a:t>
                      </a:r>
                      <a:r>
                        <a:rPr lang="pt-PT" sz="800" b="1" dirty="0" err="1"/>
                        <a:t>current</a:t>
                      </a:r>
                      <a:r>
                        <a:rPr lang="pt-PT" sz="800" b="1" dirty="0"/>
                        <a:t> </a:t>
                      </a:r>
                      <a:r>
                        <a:rPr lang="pt-PT" sz="800" b="1" dirty="0" err="1"/>
                        <a:t>Assets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Plant</a:t>
                      </a:r>
                      <a:r>
                        <a:rPr lang="pt-PT" sz="800" baseline="0" dirty="0"/>
                        <a:t> </a:t>
                      </a:r>
                      <a:r>
                        <a:rPr lang="pt-PT" sz="800" baseline="0" dirty="0" err="1"/>
                        <a:t>and</a:t>
                      </a:r>
                      <a:r>
                        <a:rPr lang="pt-PT" sz="800" baseline="0" dirty="0"/>
                        <a:t> </a:t>
                      </a:r>
                      <a:r>
                        <a:rPr lang="pt-PT" sz="800" baseline="0" dirty="0" err="1"/>
                        <a:t>equipment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50 000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/>
                        <a:t>Business </a:t>
                      </a:r>
                      <a:r>
                        <a:rPr lang="pt-PT" sz="800" dirty="0" err="1"/>
                        <a:t>permises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650 000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Vehicles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70 000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800" b="1" i="1" dirty="0"/>
                        <a:t>Total Non-</a:t>
                      </a:r>
                      <a:r>
                        <a:rPr lang="pt-PT" sz="800" b="1" i="1" dirty="0" err="1"/>
                        <a:t>Current</a:t>
                      </a:r>
                      <a:r>
                        <a:rPr lang="pt-PT" sz="800" b="1" i="1" baseline="0" dirty="0"/>
                        <a:t> </a:t>
                      </a:r>
                      <a:r>
                        <a:rPr lang="pt-PT" sz="800" b="1" i="1" baseline="0" dirty="0" err="1"/>
                        <a:t>Assets</a:t>
                      </a:r>
                      <a:endParaRPr lang="pt-PT" sz="800" b="1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770</a:t>
                      </a:r>
                      <a:r>
                        <a:rPr lang="pt-PT" sz="800" b="1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8424">
                <a:tc>
                  <a:txBody>
                    <a:bodyPr/>
                    <a:lstStyle/>
                    <a:p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r>
                        <a:rPr lang="pt-PT" sz="800" b="1" dirty="0"/>
                        <a:t>TOTAL ASSETS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pt-PT" sz="800" b="1" kern="12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955 000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r>
                        <a:rPr lang="pt-PT" sz="800" b="1" dirty="0"/>
                        <a:t>LIABILITIES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b="1" dirty="0" err="1"/>
                        <a:t>Current</a:t>
                      </a:r>
                      <a:r>
                        <a:rPr lang="pt-PT" sz="800" b="1" baseline="0" dirty="0"/>
                        <a:t> </a:t>
                      </a:r>
                      <a:r>
                        <a:rPr lang="pt-PT" sz="800" b="1" baseline="0" dirty="0" err="1"/>
                        <a:t>Liabilities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Accounts</a:t>
                      </a:r>
                      <a:r>
                        <a:rPr lang="pt-PT" sz="800" baseline="0" dirty="0"/>
                        <a:t> </a:t>
                      </a:r>
                      <a:r>
                        <a:rPr lang="pt-PT" sz="800" baseline="0" dirty="0" err="1"/>
                        <a:t>payable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25 000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Credit</a:t>
                      </a:r>
                      <a:r>
                        <a:rPr lang="pt-PT" sz="800" dirty="0"/>
                        <a:t> </a:t>
                      </a:r>
                      <a:r>
                        <a:rPr lang="pt-PT" sz="800" dirty="0" err="1"/>
                        <a:t>card</a:t>
                      </a:r>
                      <a:r>
                        <a:rPr lang="pt-PT" sz="800" baseline="0" dirty="0"/>
                        <a:t> </a:t>
                      </a:r>
                      <a:r>
                        <a:rPr lang="pt-PT" sz="800" baseline="0" dirty="0" err="1"/>
                        <a:t>debt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45 000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800" b="1" i="1" dirty="0"/>
                        <a:t>Total </a:t>
                      </a:r>
                      <a:r>
                        <a:rPr lang="pt-PT" sz="800" b="1" i="1" dirty="0" err="1"/>
                        <a:t>Current</a:t>
                      </a:r>
                      <a:r>
                        <a:rPr lang="pt-PT" sz="800" b="1" i="1" baseline="0" dirty="0"/>
                        <a:t> </a:t>
                      </a:r>
                      <a:r>
                        <a:rPr lang="pt-PT" sz="800" b="1" i="1" baseline="0" dirty="0" err="1"/>
                        <a:t>Liabilities</a:t>
                      </a:r>
                      <a:endParaRPr lang="pt-PT" sz="800" b="1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70 000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8704">
                <a:tc>
                  <a:txBody>
                    <a:bodyPr/>
                    <a:lstStyle/>
                    <a:p>
                      <a:pPr lvl="1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b="1" dirty="0"/>
                        <a:t>Non-</a:t>
                      </a:r>
                      <a:r>
                        <a:rPr lang="pt-PT" sz="800" b="1" dirty="0" err="1"/>
                        <a:t>Current</a:t>
                      </a:r>
                      <a:r>
                        <a:rPr lang="pt-PT" sz="800" b="1" baseline="0" dirty="0"/>
                        <a:t> </a:t>
                      </a:r>
                      <a:r>
                        <a:rPr lang="pt-PT" sz="800" b="1" baseline="0" dirty="0" err="1"/>
                        <a:t>Liabilities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/>
                        <a:t>Long </a:t>
                      </a:r>
                      <a:r>
                        <a:rPr lang="pt-PT" sz="800" dirty="0" err="1"/>
                        <a:t>term</a:t>
                      </a:r>
                      <a:r>
                        <a:rPr lang="pt-PT" sz="800" dirty="0"/>
                        <a:t> </a:t>
                      </a:r>
                      <a:r>
                        <a:rPr lang="pt-PT" sz="800" dirty="0" err="1"/>
                        <a:t>loan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0" dirty="0">
                          <a:latin typeface="Arial" charset="0"/>
                          <a:ea typeface="Arial" charset="0"/>
                          <a:cs typeface="Arial" charset="0"/>
                        </a:rPr>
                        <a:t>500 000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800" b="1" i="1" dirty="0"/>
                        <a:t>Total Non-</a:t>
                      </a:r>
                      <a:r>
                        <a:rPr lang="pt-PT" sz="800" b="1" i="1" dirty="0" err="1"/>
                        <a:t>Current</a:t>
                      </a:r>
                      <a:r>
                        <a:rPr lang="pt-PT" sz="800" b="1" i="1" baseline="0" dirty="0"/>
                        <a:t> </a:t>
                      </a:r>
                      <a:r>
                        <a:rPr lang="pt-PT" sz="800" b="1" i="1" baseline="0" dirty="0" err="1"/>
                        <a:t>Liabilities</a:t>
                      </a:r>
                      <a:endParaRPr lang="pt-PT" sz="800" b="1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500 000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2008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00" b="1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800" b="1" dirty="0"/>
                        <a:t>TOTAL LIABILITIES</a:t>
                      </a:r>
                      <a:endParaRPr lang="pt-PT" sz="8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570 000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4713720" y="2038635"/>
            <a:ext cx="4331920" cy="69249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3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ASSETS </a:t>
            </a:r>
          </a:p>
          <a:p>
            <a:pPr algn="ctr">
              <a:lnSpc>
                <a:spcPct val="150000"/>
              </a:lnSpc>
            </a:pP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What</a:t>
            </a: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company</a:t>
            </a: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owns</a:t>
            </a:r>
            <a:endParaRPr lang="pt-PT" sz="13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Chaveta à Direita 11"/>
          <p:cNvSpPr/>
          <p:nvPr/>
        </p:nvSpPr>
        <p:spPr>
          <a:xfrm>
            <a:off x="4067944" y="1052736"/>
            <a:ext cx="504056" cy="2664296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/>
          <p:cNvSpPr txBox="1"/>
          <p:nvPr/>
        </p:nvSpPr>
        <p:spPr>
          <a:xfrm>
            <a:off x="4713720" y="4683955"/>
            <a:ext cx="4331920" cy="69249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3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LIABILITIES</a:t>
            </a:r>
          </a:p>
          <a:p>
            <a:pPr algn="ctr">
              <a:lnSpc>
                <a:spcPct val="150000"/>
              </a:lnSpc>
            </a:pP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What</a:t>
            </a: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company</a:t>
            </a: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ows</a:t>
            </a:r>
            <a:endParaRPr lang="pt-PT" sz="13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Chaveta à Direita 13"/>
          <p:cNvSpPr/>
          <p:nvPr/>
        </p:nvSpPr>
        <p:spPr>
          <a:xfrm>
            <a:off x="4067944" y="3861049"/>
            <a:ext cx="504056" cy="2232248"/>
          </a:xfrm>
          <a:prstGeom prst="rightBrace">
            <a:avLst>
              <a:gd name="adj1" fmla="val 8333"/>
              <a:gd name="adj2" fmla="val 52458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1306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BALANCE SHEET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6016" y="3539750"/>
            <a:ext cx="4331920" cy="3553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ASSETS = LIABILITIES + SHAREHOLDERS’ EQUITY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587896" y="957256"/>
          <a:ext cx="3480048" cy="54781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5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932">
                <a:tc>
                  <a:txBody>
                    <a:bodyPr/>
                    <a:lstStyle/>
                    <a:p>
                      <a:r>
                        <a:rPr lang="pt-PT" sz="800" b="1" dirty="0"/>
                        <a:t>ASSETS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/>
                        <a:t>EUROS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b="1" dirty="0" err="1"/>
                        <a:t>Current</a:t>
                      </a:r>
                      <a:r>
                        <a:rPr lang="pt-PT" sz="800" b="1" dirty="0"/>
                        <a:t> </a:t>
                      </a:r>
                      <a:r>
                        <a:rPr lang="pt-PT" sz="800" b="1" dirty="0" err="1"/>
                        <a:t>Assets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/>
                        <a:t>Cash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  <a:r>
                        <a:rPr lang="pt-PT" sz="80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000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Accounts</a:t>
                      </a:r>
                      <a:r>
                        <a:rPr lang="pt-PT" sz="800" dirty="0"/>
                        <a:t> </a:t>
                      </a:r>
                      <a:r>
                        <a:rPr lang="pt-PT" sz="800" dirty="0" err="1"/>
                        <a:t>receivable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15 000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Inventory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150 000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b="1" i="1" dirty="0"/>
                        <a:t>Total </a:t>
                      </a:r>
                      <a:r>
                        <a:rPr lang="pt-PT" sz="800" b="1" i="1" dirty="0" err="1"/>
                        <a:t>Current</a:t>
                      </a:r>
                      <a:r>
                        <a:rPr lang="pt-PT" sz="800" b="1" i="1" baseline="0" dirty="0"/>
                        <a:t> </a:t>
                      </a:r>
                      <a:r>
                        <a:rPr lang="pt-PT" sz="800" b="1" i="1" baseline="0" dirty="0" err="1"/>
                        <a:t>Assets</a:t>
                      </a:r>
                      <a:endParaRPr lang="pt-PT" sz="800" b="1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185 000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b="1" dirty="0"/>
                        <a:t>Non-</a:t>
                      </a:r>
                      <a:r>
                        <a:rPr lang="pt-PT" sz="800" b="1" dirty="0" err="1"/>
                        <a:t>current</a:t>
                      </a:r>
                      <a:r>
                        <a:rPr lang="pt-PT" sz="800" b="1" dirty="0"/>
                        <a:t> </a:t>
                      </a:r>
                      <a:r>
                        <a:rPr lang="pt-PT" sz="800" b="1" dirty="0" err="1"/>
                        <a:t>Assets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Plant</a:t>
                      </a:r>
                      <a:r>
                        <a:rPr lang="pt-PT" sz="800" baseline="0" dirty="0"/>
                        <a:t> </a:t>
                      </a:r>
                      <a:r>
                        <a:rPr lang="pt-PT" sz="800" baseline="0" dirty="0" err="1"/>
                        <a:t>and</a:t>
                      </a:r>
                      <a:r>
                        <a:rPr lang="pt-PT" sz="800" baseline="0" dirty="0"/>
                        <a:t> </a:t>
                      </a:r>
                      <a:r>
                        <a:rPr lang="pt-PT" sz="800" baseline="0" dirty="0" err="1"/>
                        <a:t>equipment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50 000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/>
                        <a:t>Business </a:t>
                      </a:r>
                      <a:r>
                        <a:rPr lang="pt-PT" sz="800" dirty="0" err="1"/>
                        <a:t>permises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650 000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Vehicles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70 000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800" b="1" i="1" dirty="0"/>
                        <a:t>Total Non-</a:t>
                      </a:r>
                      <a:r>
                        <a:rPr lang="pt-PT" sz="800" b="1" i="1" dirty="0" err="1"/>
                        <a:t>Current</a:t>
                      </a:r>
                      <a:r>
                        <a:rPr lang="pt-PT" sz="800" b="1" i="1" baseline="0" dirty="0"/>
                        <a:t> </a:t>
                      </a:r>
                      <a:r>
                        <a:rPr lang="pt-PT" sz="800" b="1" i="1" baseline="0" dirty="0" err="1"/>
                        <a:t>Assets</a:t>
                      </a:r>
                      <a:endParaRPr lang="pt-PT" sz="800" b="1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770</a:t>
                      </a:r>
                      <a:r>
                        <a:rPr lang="pt-PT" sz="800" b="1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8424">
                <a:tc>
                  <a:txBody>
                    <a:bodyPr/>
                    <a:lstStyle/>
                    <a:p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r>
                        <a:rPr lang="pt-PT" sz="800" b="1" dirty="0"/>
                        <a:t>TOTAL ASSETS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pt-PT" sz="800" b="1" kern="12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955 000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r>
                        <a:rPr lang="pt-PT" sz="800" b="1" dirty="0"/>
                        <a:t>LIABILITIES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b="1" dirty="0" err="1"/>
                        <a:t>Current</a:t>
                      </a:r>
                      <a:r>
                        <a:rPr lang="pt-PT" sz="800" b="1" baseline="0" dirty="0"/>
                        <a:t> </a:t>
                      </a:r>
                      <a:r>
                        <a:rPr lang="pt-PT" sz="800" b="1" baseline="0" dirty="0" err="1"/>
                        <a:t>Liabilities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Accounts</a:t>
                      </a:r>
                      <a:r>
                        <a:rPr lang="pt-PT" sz="800" baseline="0" dirty="0"/>
                        <a:t> </a:t>
                      </a:r>
                      <a:r>
                        <a:rPr lang="pt-PT" sz="800" baseline="0" dirty="0" err="1"/>
                        <a:t>payable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25 000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Credit</a:t>
                      </a:r>
                      <a:r>
                        <a:rPr lang="pt-PT" sz="800" dirty="0"/>
                        <a:t> </a:t>
                      </a:r>
                      <a:r>
                        <a:rPr lang="pt-PT" sz="800" dirty="0" err="1"/>
                        <a:t>card</a:t>
                      </a:r>
                      <a:r>
                        <a:rPr lang="pt-PT" sz="800" baseline="0" dirty="0"/>
                        <a:t> </a:t>
                      </a:r>
                      <a:r>
                        <a:rPr lang="pt-PT" sz="800" baseline="0" dirty="0" err="1"/>
                        <a:t>debt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45 000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800" b="1" i="1" dirty="0"/>
                        <a:t>Total </a:t>
                      </a:r>
                      <a:r>
                        <a:rPr lang="pt-PT" sz="800" b="1" i="1" dirty="0" err="1"/>
                        <a:t>Current</a:t>
                      </a:r>
                      <a:r>
                        <a:rPr lang="pt-PT" sz="800" b="1" i="1" baseline="0" dirty="0"/>
                        <a:t> </a:t>
                      </a:r>
                      <a:r>
                        <a:rPr lang="pt-PT" sz="800" b="1" i="1" baseline="0" dirty="0" err="1"/>
                        <a:t>Liabilities</a:t>
                      </a:r>
                      <a:endParaRPr lang="pt-PT" sz="800" b="1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70 000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8704">
                <a:tc>
                  <a:txBody>
                    <a:bodyPr/>
                    <a:lstStyle/>
                    <a:p>
                      <a:pPr lvl="1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b="1" dirty="0"/>
                        <a:t>Non-</a:t>
                      </a:r>
                      <a:r>
                        <a:rPr lang="pt-PT" sz="800" b="1" dirty="0" err="1"/>
                        <a:t>Current</a:t>
                      </a:r>
                      <a:r>
                        <a:rPr lang="pt-PT" sz="800" b="1" baseline="0" dirty="0"/>
                        <a:t> </a:t>
                      </a:r>
                      <a:r>
                        <a:rPr lang="pt-PT" sz="800" b="1" baseline="0" dirty="0" err="1"/>
                        <a:t>Liabilities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/>
                        <a:t>Long </a:t>
                      </a:r>
                      <a:r>
                        <a:rPr lang="pt-PT" sz="800" dirty="0" err="1"/>
                        <a:t>term</a:t>
                      </a:r>
                      <a:r>
                        <a:rPr lang="pt-PT" sz="800" dirty="0"/>
                        <a:t> </a:t>
                      </a:r>
                      <a:r>
                        <a:rPr lang="pt-PT" sz="800" dirty="0" err="1"/>
                        <a:t>loan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0" dirty="0">
                          <a:latin typeface="Arial" charset="0"/>
                          <a:ea typeface="Arial" charset="0"/>
                          <a:cs typeface="Arial" charset="0"/>
                        </a:rPr>
                        <a:t>500 000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800" b="1" i="1" dirty="0"/>
                        <a:t>Total Non-</a:t>
                      </a:r>
                      <a:r>
                        <a:rPr lang="pt-PT" sz="800" b="1" i="1" dirty="0" err="1"/>
                        <a:t>Current</a:t>
                      </a:r>
                      <a:r>
                        <a:rPr lang="pt-PT" sz="800" b="1" i="1" baseline="0" dirty="0"/>
                        <a:t> </a:t>
                      </a:r>
                      <a:r>
                        <a:rPr lang="pt-PT" sz="800" b="1" i="1" baseline="0" dirty="0" err="1"/>
                        <a:t>Liabilities</a:t>
                      </a:r>
                      <a:endParaRPr lang="pt-PT" sz="800" b="1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500 000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2008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00" b="1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800" b="1" dirty="0"/>
                        <a:t>TOTAL LIABILITIES</a:t>
                      </a:r>
                      <a:endParaRPr lang="pt-PT" sz="8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570 000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31440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00" b="1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800" b="1" dirty="0"/>
                        <a:t>SHAREHOLDERS’</a:t>
                      </a:r>
                      <a:r>
                        <a:rPr lang="pt-PT" sz="800" b="1" baseline="0" dirty="0"/>
                        <a:t> EQUITY</a:t>
                      </a:r>
                      <a:endParaRPr lang="pt-PT" sz="8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385 000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4713720" y="2038635"/>
            <a:ext cx="4331920" cy="69249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3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ASSETS </a:t>
            </a:r>
          </a:p>
          <a:p>
            <a:pPr algn="ctr">
              <a:lnSpc>
                <a:spcPct val="150000"/>
              </a:lnSpc>
            </a:pP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What</a:t>
            </a: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company</a:t>
            </a: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owns</a:t>
            </a:r>
            <a:endParaRPr lang="pt-PT" sz="13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Chaveta à Direita 11"/>
          <p:cNvSpPr/>
          <p:nvPr/>
        </p:nvSpPr>
        <p:spPr>
          <a:xfrm>
            <a:off x="4067944" y="1052736"/>
            <a:ext cx="504056" cy="2664296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/>
          <p:cNvSpPr txBox="1"/>
          <p:nvPr/>
        </p:nvSpPr>
        <p:spPr>
          <a:xfrm>
            <a:off x="4713720" y="4683955"/>
            <a:ext cx="4331920" cy="69249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3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LIABILITIES</a:t>
            </a:r>
          </a:p>
          <a:p>
            <a:pPr algn="ctr">
              <a:lnSpc>
                <a:spcPct val="150000"/>
              </a:lnSpc>
            </a:pP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What</a:t>
            </a: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company</a:t>
            </a: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ows</a:t>
            </a:r>
            <a:endParaRPr lang="pt-PT" sz="13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Chaveta à Direita 13"/>
          <p:cNvSpPr/>
          <p:nvPr/>
        </p:nvSpPr>
        <p:spPr>
          <a:xfrm>
            <a:off x="4067944" y="3861049"/>
            <a:ext cx="504056" cy="2232248"/>
          </a:xfrm>
          <a:prstGeom prst="rightBrace">
            <a:avLst>
              <a:gd name="adj1" fmla="val 8333"/>
              <a:gd name="adj2" fmla="val 52458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/>
          <p:cNvSpPr txBox="1"/>
          <p:nvPr/>
        </p:nvSpPr>
        <p:spPr>
          <a:xfrm>
            <a:off x="4713720" y="5949280"/>
            <a:ext cx="4331920" cy="69249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3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SHAREHOLDER’S EQUITY</a:t>
            </a:r>
          </a:p>
          <a:p>
            <a:pPr algn="ctr">
              <a:lnSpc>
                <a:spcPct val="150000"/>
              </a:lnSpc>
            </a:pP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Sources</a:t>
            </a: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funds</a:t>
            </a:r>
            <a:endParaRPr lang="pt-PT" sz="13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Chaveta à Direita 15"/>
          <p:cNvSpPr/>
          <p:nvPr/>
        </p:nvSpPr>
        <p:spPr>
          <a:xfrm>
            <a:off x="4067944" y="6112377"/>
            <a:ext cx="504056" cy="412969"/>
          </a:xfrm>
          <a:prstGeom prst="rightBrace">
            <a:avLst>
              <a:gd name="adj1" fmla="val 8333"/>
              <a:gd name="adj2" fmla="val 52458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Seta para a Direita 17"/>
          <p:cNvSpPr/>
          <p:nvPr/>
        </p:nvSpPr>
        <p:spPr>
          <a:xfrm rot="5400000">
            <a:off x="6603880" y="3689534"/>
            <a:ext cx="551598" cy="94355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9" name="Seta para a Direita 18"/>
          <p:cNvSpPr/>
          <p:nvPr/>
        </p:nvSpPr>
        <p:spPr>
          <a:xfrm rot="16200000">
            <a:off x="6603880" y="2792172"/>
            <a:ext cx="551598" cy="94355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670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BALANCE SHEET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6016" y="3539750"/>
            <a:ext cx="4331920" cy="3553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ASSETS = LIABILITIES + SHAREHOLDERS’ EQUITY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587896" y="957256"/>
          <a:ext cx="3480048" cy="59302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5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932">
                <a:tc>
                  <a:txBody>
                    <a:bodyPr/>
                    <a:lstStyle/>
                    <a:p>
                      <a:r>
                        <a:rPr lang="pt-PT" sz="800" b="1" dirty="0"/>
                        <a:t>ASSETS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/>
                        <a:t>EUROS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b="1" dirty="0" err="1"/>
                        <a:t>Current</a:t>
                      </a:r>
                      <a:r>
                        <a:rPr lang="pt-PT" sz="800" b="1" dirty="0"/>
                        <a:t> </a:t>
                      </a:r>
                      <a:r>
                        <a:rPr lang="pt-PT" sz="800" b="1" dirty="0" err="1"/>
                        <a:t>Assets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/>
                        <a:t>Cash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  <a:r>
                        <a:rPr lang="pt-PT" sz="80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000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Accounts</a:t>
                      </a:r>
                      <a:r>
                        <a:rPr lang="pt-PT" sz="800" dirty="0"/>
                        <a:t> </a:t>
                      </a:r>
                      <a:r>
                        <a:rPr lang="pt-PT" sz="800" dirty="0" err="1"/>
                        <a:t>receivable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15 000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Inventory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150 000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b="1" i="1" dirty="0"/>
                        <a:t>Total </a:t>
                      </a:r>
                      <a:r>
                        <a:rPr lang="pt-PT" sz="800" b="1" i="1" dirty="0" err="1"/>
                        <a:t>Current</a:t>
                      </a:r>
                      <a:r>
                        <a:rPr lang="pt-PT" sz="800" b="1" i="1" baseline="0" dirty="0"/>
                        <a:t> </a:t>
                      </a:r>
                      <a:r>
                        <a:rPr lang="pt-PT" sz="800" b="1" i="1" baseline="0" dirty="0" err="1"/>
                        <a:t>Assets</a:t>
                      </a:r>
                      <a:endParaRPr lang="pt-PT" sz="800" b="1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185 000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b="1" dirty="0"/>
                        <a:t>Non-</a:t>
                      </a:r>
                      <a:r>
                        <a:rPr lang="pt-PT" sz="800" b="1" dirty="0" err="1"/>
                        <a:t>current</a:t>
                      </a:r>
                      <a:r>
                        <a:rPr lang="pt-PT" sz="800" b="1" dirty="0"/>
                        <a:t> </a:t>
                      </a:r>
                      <a:r>
                        <a:rPr lang="pt-PT" sz="800" b="1" dirty="0" err="1"/>
                        <a:t>Assets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Plant</a:t>
                      </a:r>
                      <a:r>
                        <a:rPr lang="pt-PT" sz="800" baseline="0" dirty="0"/>
                        <a:t> </a:t>
                      </a:r>
                      <a:r>
                        <a:rPr lang="pt-PT" sz="800" baseline="0" dirty="0" err="1"/>
                        <a:t>and</a:t>
                      </a:r>
                      <a:r>
                        <a:rPr lang="pt-PT" sz="800" baseline="0" dirty="0"/>
                        <a:t> </a:t>
                      </a:r>
                      <a:r>
                        <a:rPr lang="pt-PT" sz="800" baseline="0" dirty="0" err="1"/>
                        <a:t>equipment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50 000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/>
                        <a:t>Business </a:t>
                      </a:r>
                      <a:r>
                        <a:rPr lang="pt-PT" sz="800" dirty="0" err="1"/>
                        <a:t>permises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650 000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Vehicles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70 000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800" b="1" i="1" dirty="0"/>
                        <a:t>Total Non-</a:t>
                      </a:r>
                      <a:r>
                        <a:rPr lang="pt-PT" sz="800" b="1" i="1" dirty="0" err="1"/>
                        <a:t>Current</a:t>
                      </a:r>
                      <a:r>
                        <a:rPr lang="pt-PT" sz="800" b="1" i="1" baseline="0" dirty="0"/>
                        <a:t> </a:t>
                      </a:r>
                      <a:r>
                        <a:rPr lang="pt-PT" sz="800" b="1" i="1" baseline="0" dirty="0" err="1"/>
                        <a:t>Assets</a:t>
                      </a:r>
                      <a:endParaRPr lang="pt-PT" sz="800" b="1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770</a:t>
                      </a:r>
                      <a:r>
                        <a:rPr lang="pt-PT" sz="800" b="1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8424">
                <a:tc>
                  <a:txBody>
                    <a:bodyPr/>
                    <a:lstStyle/>
                    <a:p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r>
                        <a:rPr lang="pt-PT" sz="800" b="1" dirty="0"/>
                        <a:t>TOTAL ASSETS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pt-PT" sz="800" b="1" kern="12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955 000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r>
                        <a:rPr lang="pt-PT" sz="800" b="1" dirty="0"/>
                        <a:t>LIABILITIES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b="1" dirty="0" err="1"/>
                        <a:t>Current</a:t>
                      </a:r>
                      <a:r>
                        <a:rPr lang="pt-PT" sz="800" b="1" baseline="0" dirty="0"/>
                        <a:t> </a:t>
                      </a:r>
                      <a:r>
                        <a:rPr lang="pt-PT" sz="800" b="1" baseline="0" dirty="0" err="1"/>
                        <a:t>Liabilities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Accounts</a:t>
                      </a:r>
                      <a:r>
                        <a:rPr lang="pt-PT" sz="800" baseline="0" dirty="0"/>
                        <a:t> </a:t>
                      </a:r>
                      <a:r>
                        <a:rPr lang="pt-PT" sz="800" baseline="0" dirty="0" err="1"/>
                        <a:t>payable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25 000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 err="1"/>
                        <a:t>Credit</a:t>
                      </a:r>
                      <a:r>
                        <a:rPr lang="pt-PT" sz="800" dirty="0"/>
                        <a:t> </a:t>
                      </a:r>
                      <a:r>
                        <a:rPr lang="pt-PT" sz="800" dirty="0" err="1"/>
                        <a:t>card</a:t>
                      </a:r>
                      <a:r>
                        <a:rPr lang="pt-PT" sz="800" baseline="0" dirty="0"/>
                        <a:t> </a:t>
                      </a:r>
                      <a:r>
                        <a:rPr lang="pt-PT" sz="800" baseline="0" dirty="0" err="1"/>
                        <a:t>debt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dirty="0">
                          <a:latin typeface="Arial" charset="0"/>
                          <a:ea typeface="Arial" charset="0"/>
                          <a:cs typeface="Arial" charset="0"/>
                        </a:rPr>
                        <a:t>45 000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800" b="1" i="1" dirty="0"/>
                        <a:t>Total </a:t>
                      </a:r>
                      <a:r>
                        <a:rPr lang="pt-PT" sz="800" b="1" i="1" dirty="0" err="1"/>
                        <a:t>Current</a:t>
                      </a:r>
                      <a:r>
                        <a:rPr lang="pt-PT" sz="800" b="1" i="1" baseline="0" dirty="0"/>
                        <a:t> </a:t>
                      </a:r>
                      <a:r>
                        <a:rPr lang="pt-PT" sz="800" b="1" i="1" baseline="0" dirty="0" err="1"/>
                        <a:t>Liabilities</a:t>
                      </a:r>
                      <a:endParaRPr lang="pt-PT" sz="800" b="1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70 000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8704">
                <a:tc>
                  <a:txBody>
                    <a:bodyPr/>
                    <a:lstStyle/>
                    <a:p>
                      <a:pPr lvl="1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b="1" dirty="0"/>
                        <a:t>Non-</a:t>
                      </a:r>
                      <a:r>
                        <a:rPr lang="pt-PT" sz="800" b="1" dirty="0" err="1"/>
                        <a:t>Current</a:t>
                      </a:r>
                      <a:r>
                        <a:rPr lang="pt-PT" sz="800" b="1" baseline="0" dirty="0"/>
                        <a:t> </a:t>
                      </a:r>
                      <a:r>
                        <a:rPr lang="pt-PT" sz="800" b="1" baseline="0" dirty="0" err="1"/>
                        <a:t>Liabilities</a:t>
                      </a:r>
                      <a:endParaRPr lang="pt-PT" sz="8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1"/>
                      <a:r>
                        <a:rPr lang="pt-PT" sz="800" dirty="0"/>
                        <a:t>Long </a:t>
                      </a:r>
                      <a:r>
                        <a:rPr lang="pt-PT" sz="800" dirty="0" err="1"/>
                        <a:t>term</a:t>
                      </a:r>
                      <a:r>
                        <a:rPr lang="pt-PT" sz="800" dirty="0"/>
                        <a:t> </a:t>
                      </a:r>
                      <a:r>
                        <a:rPr lang="pt-PT" sz="800" dirty="0" err="1"/>
                        <a:t>loan</a:t>
                      </a:r>
                      <a:endParaRPr lang="pt-PT" sz="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0" dirty="0">
                          <a:latin typeface="Arial" charset="0"/>
                          <a:ea typeface="Arial" charset="0"/>
                          <a:cs typeface="Arial" charset="0"/>
                        </a:rPr>
                        <a:t>500 000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800" b="1" i="1" dirty="0"/>
                        <a:t>Total Non-</a:t>
                      </a:r>
                      <a:r>
                        <a:rPr lang="pt-PT" sz="800" b="1" i="1" dirty="0" err="1"/>
                        <a:t>Current</a:t>
                      </a:r>
                      <a:r>
                        <a:rPr lang="pt-PT" sz="800" b="1" i="1" baseline="0" dirty="0"/>
                        <a:t> </a:t>
                      </a:r>
                      <a:r>
                        <a:rPr lang="pt-PT" sz="800" b="1" i="1" baseline="0" dirty="0" err="1"/>
                        <a:t>Liabilities</a:t>
                      </a:r>
                      <a:endParaRPr lang="pt-PT" sz="800" b="1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500 000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2008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00" b="1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800" b="1" dirty="0"/>
                        <a:t>TOTAL LIABILITIES</a:t>
                      </a:r>
                      <a:endParaRPr lang="pt-PT" sz="8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570 000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31440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00" b="1" i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800" b="1" dirty="0"/>
                        <a:t>SHAREHOLDERS’</a:t>
                      </a:r>
                      <a:r>
                        <a:rPr lang="pt-PT" sz="800" b="1" baseline="0" dirty="0"/>
                        <a:t> EQUITY</a:t>
                      </a:r>
                      <a:endParaRPr lang="pt-PT" sz="8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385 000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 sz="1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800" b="1" dirty="0"/>
                        <a:t>TOTAL LIABILITIES + SHAREHOLDERS’ EQUITY</a:t>
                      </a:r>
                      <a:endParaRPr lang="pt-PT" sz="8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800" b="1" dirty="0">
                          <a:latin typeface="Arial" charset="0"/>
                          <a:ea typeface="Arial" charset="0"/>
                          <a:cs typeface="Arial" charset="0"/>
                        </a:rPr>
                        <a:t>955 000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4713720" y="2038635"/>
            <a:ext cx="4331920" cy="69249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3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ASSETS </a:t>
            </a:r>
          </a:p>
          <a:p>
            <a:pPr algn="ctr">
              <a:lnSpc>
                <a:spcPct val="150000"/>
              </a:lnSpc>
            </a:pP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What</a:t>
            </a: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company</a:t>
            </a: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owns</a:t>
            </a:r>
            <a:endParaRPr lang="pt-PT" sz="13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Chaveta à Direita 11"/>
          <p:cNvSpPr/>
          <p:nvPr/>
        </p:nvSpPr>
        <p:spPr>
          <a:xfrm>
            <a:off x="4067944" y="1052736"/>
            <a:ext cx="504056" cy="2664296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/>
          <p:cNvSpPr txBox="1"/>
          <p:nvPr/>
        </p:nvSpPr>
        <p:spPr>
          <a:xfrm>
            <a:off x="4713720" y="4683955"/>
            <a:ext cx="4331920" cy="69249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3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LIABILITIES</a:t>
            </a:r>
          </a:p>
          <a:p>
            <a:pPr algn="ctr">
              <a:lnSpc>
                <a:spcPct val="150000"/>
              </a:lnSpc>
            </a:pP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What</a:t>
            </a: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company</a:t>
            </a: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ows</a:t>
            </a:r>
            <a:endParaRPr lang="pt-PT" sz="13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Chaveta à Direita 13"/>
          <p:cNvSpPr/>
          <p:nvPr/>
        </p:nvSpPr>
        <p:spPr>
          <a:xfrm>
            <a:off x="4067944" y="3861049"/>
            <a:ext cx="504056" cy="2232248"/>
          </a:xfrm>
          <a:prstGeom prst="rightBrace">
            <a:avLst>
              <a:gd name="adj1" fmla="val 8333"/>
              <a:gd name="adj2" fmla="val 52458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/>
          <p:cNvSpPr txBox="1"/>
          <p:nvPr/>
        </p:nvSpPr>
        <p:spPr>
          <a:xfrm>
            <a:off x="4713720" y="5949280"/>
            <a:ext cx="4331920" cy="69249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3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SHAREHOLDER’S EQUITY</a:t>
            </a:r>
          </a:p>
          <a:p>
            <a:pPr algn="ctr">
              <a:lnSpc>
                <a:spcPct val="150000"/>
              </a:lnSpc>
            </a:pP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Sources</a:t>
            </a: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pt-PT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sz="1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funds</a:t>
            </a:r>
            <a:endParaRPr lang="pt-PT" sz="13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Chaveta à Direita 15"/>
          <p:cNvSpPr/>
          <p:nvPr/>
        </p:nvSpPr>
        <p:spPr>
          <a:xfrm>
            <a:off x="4067944" y="6112377"/>
            <a:ext cx="504056" cy="412969"/>
          </a:xfrm>
          <a:prstGeom prst="rightBrace">
            <a:avLst>
              <a:gd name="adj1" fmla="val 8333"/>
              <a:gd name="adj2" fmla="val 52458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Seta para a Direita 17"/>
          <p:cNvSpPr/>
          <p:nvPr/>
        </p:nvSpPr>
        <p:spPr>
          <a:xfrm rot="5400000">
            <a:off x="6603880" y="3689534"/>
            <a:ext cx="551598" cy="94355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9" name="Seta para a Direita 18"/>
          <p:cNvSpPr/>
          <p:nvPr/>
        </p:nvSpPr>
        <p:spPr>
          <a:xfrm rot="16200000">
            <a:off x="6603880" y="2792172"/>
            <a:ext cx="551598" cy="94355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70653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PROFIT &amp; LOSS STATEMENT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71600" y="5635600"/>
            <a:ext cx="7848872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DYNAMIC VIEW</a:t>
            </a:r>
          </a:p>
          <a:p>
            <a:pPr algn="ctr">
              <a:lnSpc>
                <a:spcPct val="150000"/>
              </a:lnSpc>
            </a:pP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Financial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results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achieved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over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period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time.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533662" y="988647"/>
            <a:ext cx="3795513" cy="4112809"/>
            <a:chOff x="533662" y="988647"/>
            <a:chExt cx="3795513" cy="4112809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234153">
              <a:off x="533662" y="988647"/>
              <a:ext cx="3795513" cy="4112809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240000" flipH="1">
              <a:off x="1038898" y="1813784"/>
              <a:ext cx="2505891" cy="1418961"/>
            </a:xfrm>
            <a:prstGeom prst="rect">
              <a:avLst/>
            </a:prstGeom>
          </p:spPr>
        </p:pic>
        <p:sp>
          <p:nvSpPr>
            <p:cNvPr id="8" name="CaixaDeTexto 7"/>
            <p:cNvSpPr txBox="1"/>
            <p:nvPr/>
          </p:nvSpPr>
          <p:spPr>
            <a:xfrm rot="21240000">
              <a:off x="1489008" y="4225853"/>
              <a:ext cx="2172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>
                  <a:latin typeface="Arial" charset="0"/>
                  <a:ea typeface="Arial" charset="0"/>
                  <a:cs typeface="Arial" charset="0"/>
                </a:rPr>
                <a:t>Emp</a:t>
              </a:r>
              <a:r>
                <a:rPr lang="pt-PT" dirty="0">
                  <a:latin typeface="Arial" charset="0"/>
                  <a:ea typeface="Arial" charset="0"/>
                  <a:cs typeface="Arial" charset="0"/>
                </a:rPr>
                <a:t>. C., </a:t>
              </a:r>
              <a:r>
                <a:rPr lang="pt-PT" dirty="0" err="1">
                  <a:latin typeface="Arial" charset="0"/>
                  <a:ea typeface="Arial" charset="0"/>
                  <a:cs typeface="Arial" charset="0"/>
                </a:rPr>
                <a:t>Lda</a:t>
              </a:r>
              <a:r>
                <a:rPr lang="pt-PT" dirty="0">
                  <a:latin typeface="Arial" charset="0"/>
                  <a:ea typeface="Arial" charset="0"/>
                  <a:cs typeface="Arial" charset="0"/>
                </a:rPr>
                <a:t>, 2017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5337285" y="947913"/>
            <a:ext cx="3795513" cy="4112809"/>
            <a:chOff x="5337285" y="947913"/>
            <a:chExt cx="3795513" cy="4112809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83253">
              <a:off x="5337285" y="947913"/>
              <a:ext cx="3795513" cy="4112809"/>
            </a:xfrm>
            <a:prstGeom prst="rect">
              <a:avLst/>
            </a:prstGeom>
          </p:spPr>
        </p:pic>
        <p:sp>
          <p:nvSpPr>
            <p:cNvPr id="9" name="CaixaDeTexto 8"/>
            <p:cNvSpPr txBox="1"/>
            <p:nvPr/>
          </p:nvSpPr>
          <p:spPr>
            <a:xfrm rot="300000">
              <a:off x="5952114" y="4176419"/>
              <a:ext cx="2172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>
                  <a:latin typeface="Arial" charset="0"/>
                  <a:ea typeface="Arial" charset="0"/>
                  <a:cs typeface="Arial" charset="0"/>
                </a:rPr>
                <a:t>Emp</a:t>
              </a:r>
              <a:r>
                <a:rPr lang="pt-PT" dirty="0">
                  <a:latin typeface="Arial" charset="0"/>
                  <a:ea typeface="Arial" charset="0"/>
                  <a:cs typeface="Arial" charset="0"/>
                </a:rPr>
                <a:t>. C., </a:t>
              </a:r>
              <a:r>
                <a:rPr lang="pt-PT" dirty="0" err="1">
                  <a:latin typeface="Arial" charset="0"/>
                  <a:ea typeface="Arial" charset="0"/>
                  <a:cs typeface="Arial" charset="0"/>
                </a:rPr>
                <a:t>Lda</a:t>
              </a:r>
              <a:r>
                <a:rPr lang="pt-PT" dirty="0">
                  <a:latin typeface="Arial" charset="0"/>
                  <a:ea typeface="Arial" charset="0"/>
                  <a:cs typeface="Arial" charset="0"/>
                </a:rPr>
                <a:t>, 2018</a:t>
              </a:r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00000">
              <a:off x="5933986" y="1659886"/>
              <a:ext cx="2520860" cy="1890645"/>
            </a:xfrm>
            <a:prstGeom prst="rect">
              <a:avLst/>
            </a:prstGeom>
          </p:spPr>
        </p:pic>
      </p:grpSp>
      <p:sp>
        <p:nvSpPr>
          <p:cNvPr id="13" name="Retângulo 12"/>
          <p:cNvSpPr/>
          <p:nvPr/>
        </p:nvSpPr>
        <p:spPr>
          <a:xfrm>
            <a:off x="0" y="1052736"/>
            <a:ext cx="9144000" cy="403244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Seta para a Direita 1"/>
          <p:cNvSpPr/>
          <p:nvPr/>
        </p:nvSpPr>
        <p:spPr>
          <a:xfrm>
            <a:off x="3889490" y="1515611"/>
            <a:ext cx="1834638" cy="237626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Profit</a:t>
            </a:r>
            <a:r>
              <a:rPr lang="pt-PT" dirty="0"/>
              <a:t> &amp; </a:t>
            </a:r>
            <a:r>
              <a:rPr lang="pt-PT" dirty="0" err="1"/>
              <a:t>Loss</a:t>
            </a:r>
            <a:endParaRPr lang="pt-PT" dirty="0"/>
          </a:p>
          <a:p>
            <a:pPr algn="ctr"/>
            <a:r>
              <a:rPr lang="pt-PT" dirty="0" err="1"/>
              <a:t>Emp</a:t>
            </a:r>
            <a:r>
              <a:rPr lang="pt-PT" dirty="0"/>
              <a:t>. C., </a:t>
            </a:r>
            <a:r>
              <a:rPr lang="pt-PT" dirty="0" err="1"/>
              <a:t>Lda</a:t>
            </a:r>
            <a:endParaRPr lang="pt-PT" dirty="0"/>
          </a:p>
          <a:p>
            <a:pPr algn="ctr"/>
            <a:r>
              <a:rPr lang="pt-PT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4097830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9512" y="1340768"/>
            <a:ext cx="8964488" cy="5257800"/>
          </a:xfrm>
        </p:spPr>
        <p:txBody>
          <a:bodyPr>
            <a:normAutofit/>
          </a:bodyPr>
          <a:lstStyle/>
          <a:p>
            <a:r>
              <a:rPr lang="pt-PT" dirty="0"/>
              <a:t>Management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Finance</a:t>
            </a:r>
            <a:r>
              <a:rPr lang="pt-PT" dirty="0"/>
              <a:t> </a:t>
            </a:r>
            <a:r>
              <a:rPr lang="pt-PT" dirty="0" err="1"/>
              <a:t>principles</a:t>
            </a:r>
            <a:r>
              <a:rPr lang="pt-PT" dirty="0"/>
              <a:t> for </a:t>
            </a:r>
            <a:r>
              <a:rPr lang="pt-PT" dirty="0" err="1"/>
              <a:t>entrepreneurs</a:t>
            </a:r>
            <a:endParaRPr lang="pt-PT" dirty="0"/>
          </a:p>
          <a:p>
            <a:r>
              <a:rPr lang="pt-PT" dirty="0" err="1"/>
              <a:t>Finantial</a:t>
            </a:r>
            <a:r>
              <a:rPr lang="pt-PT" dirty="0"/>
              <a:t> </a:t>
            </a:r>
            <a:r>
              <a:rPr lang="pt-PT" dirty="0" err="1"/>
              <a:t>Plan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Business </a:t>
            </a:r>
            <a:r>
              <a:rPr lang="pt-PT" dirty="0" err="1"/>
              <a:t>Plan</a:t>
            </a:r>
            <a:endParaRPr lang="pt-PT" dirty="0"/>
          </a:p>
          <a:p>
            <a:r>
              <a:rPr lang="pt-PT" dirty="0" err="1"/>
              <a:t>Group</a:t>
            </a:r>
            <a:r>
              <a:rPr lang="pt-PT" dirty="0"/>
              <a:t> </a:t>
            </a:r>
            <a:r>
              <a:rPr lang="pt-PT" dirty="0" err="1"/>
              <a:t>work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BMC – </a:t>
            </a:r>
            <a:r>
              <a:rPr lang="pt-PT" dirty="0" err="1"/>
              <a:t>Cost</a:t>
            </a:r>
            <a:r>
              <a:rPr lang="pt-PT" dirty="0"/>
              <a:t> </a:t>
            </a:r>
            <a:r>
              <a:rPr lang="pt-PT" dirty="0" err="1"/>
              <a:t>structure</a:t>
            </a:r>
            <a:r>
              <a:rPr lang="pt-PT" dirty="0"/>
              <a:t> &amp; </a:t>
            </a:r>
            <a:r>
              <a:rPr lang="pt-PT" dirty="0" err="1"/>
              <a:t>Revenues</a:t>
            </a:r>
            <a:endParaRPr lang="pt-PT" dirty="0"/>
          </a:p>
          <a:p>
            <a:r>
              <a:rPr lang="pt-PT" dirty="0" err="1"/>
              <a:t>Validation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I2B business </a:t>
            </a:r>
            <a:r>
              <a:rPr lang="pt-PT" dirty="0" err="1"/>
              <a:t>models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42678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PROFIT &amp; LOSS STATEMENT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23528" y="1268760"/>
          <a:ext cx="4752528" cy="1676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932">
                <a:tc>
                  <a:txBody>
                    <a:bodyPr/>
                    <a:lstStyle/>
                    <a:p>
                      <a:endParaRPr lang="pt-PT"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b="1" dirty="0"/>
                        <a:t>EUROS</a:t>
                      </a:r>
                      <a:endParaRPr lang="pt-PT"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b="0" dirty="0" err="1"/>
                        <a:t>Revenues</a:t>
                      </a:r>
                      <a:endParaRPr lang="pt-PT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124 000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dirty="0" err="1"/>
                        <a:t>Operating</a:t>
                      </a:r>
                      <a:r>
                        <a:rPr lang="pt-PT" sz="1400" dirty="0"/>
                        <a:t> </a:t>
                      </a:r>
                      <a:r>
                        <a:rPr lang="pt-PT" sz="1400" dirty="0" err="1"/>
                        <a:t>and</a:t>
                      </a:r>
                      <a:r>
                        <a:rPr lang="pt-PT" sz="1400" baseline="0" dirty="0"/>
                        <a:t> </a:t>
                      </a:r>
                      <a:r>
                        <a:rPr lang="pt-PT" sz="1400" baseline="0" dirty="0" err="1"/>
                        <a:t>maintenance</a:t>
                      </a:r>
                      <a:r>
                        <a:rPr lang="pt-PT" sz="1400" baseline="0" dirty="0"/>
                        <a:t> </a:t>
                      </a:r>
                      <a:r>
                        <a:rPr lang="pt-PT" sz="1400" baseline="0" dirty="0" err="1"/>
                        <a:t>costs</a:t>
                      </a:r>
                      <a:endParaRPr lang="pt-P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105</a:t>
                      </a:r>
                      <a:r>
                        <a:rPr lang="pt-PT" sz="140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600</a:t>
                      </a:r>
                      <a:endParaRPr lang="pt-P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endParaRPr lang="pt-PT" sz="10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b="1" i="0" dirty="0"/>
                        <a:t>OPERATING MARGIN</a:t>
                      </a:r>
                      <a:endParaRPr lang="pt-PT" sz="14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b="1" dirty="0">
                          <a:latin typeface="Arial" charset="0"/>
                          <a:ea typeface="Arial" charset="0"/>
                          <a:cs typeface="Arial" charset="0"/>
                        </a:rPr>
                        <a:t>18</a:t>
                      </a:r>
                      <a:r>
                        <a:rPr lang="pt-PT" sz="1400" b="1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400</a:t>
                      </a:r>
                      <a:endParaRPr lang="pt-PT"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994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PROFIT &amp; LOSS STATEMENT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23528" y="1268760"/>
          <a:ext cx="4752528" cy="3002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932">
                <a:tc>
                  <a:txBody>
                    <a:bodyPr/>
                    <a:lstStyle/>
                    <a:p>
                      <a:endParaRPr lang="pt-PT"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b="1" dirty="0"/>
                        <a:t>EUROS</a:t>
                      </a:r>
                      <a:endParaRPr lang="pt-PT"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b="0" dirty="0" err="1"/>
                        <a:t>Revenues</a:t>
                      </a:r>
                      <a:endParaRPr lang="pt-PT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124 000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dirty="0" err="1"/>
                        <a:t>Operating</a:t>
                      </a:r>
                      <a:r>
                        <a:rPr lang="pt-PT" sz="1400" dirty="0"/>
                        <a:t> </a:t>
                      </a:r>
                      <a:r>
                        <a:rPr lang="pt-PT" sz="1400" dirty="0" err="1"/>
                        <a:t>and</a:t>
                      </a:r>
                      <a:r>
                        <a:rPr lang="pt-PT" sz="1400" baseline="0" dirty="0"/>
                        <a:t> </a:t>
                      </a:r>
                      <a:r>
                        <a:rPr lang="pt-PT" sz="1400" baseline="0" dirty="0" err="1"/>
                        <a:t>maintenance</a:t>
                      </a:r>
                      <a:r>
                        <a:rPr lang="pt-PT" sz="1400" baseline="0" dirty="0"/>
                        <a:t> </a:t>
                      </a:r>
                      <a:r>
                        <a:rPr lang="pt-PT" sz="1400" baseline="0" dirty="0" err="1"/>
                        <a:t>costs</a:t>
                      </a:r>
                      <a:endParaRPr lang="pt-P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105</a:t>
                      </a:r>
                      <a:r>
                        <a:rPr lang="pt-PT" sz="140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600</a:t>
                      </a:r>
                      <a:endParaRPr lang="pt-P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endParaRPr lang="pt-PT" sz="10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b="1" i="0" dirty="0"/>
                        <a:t>OPERATING MARGIN</a:t>
                      </a:r>
                      <a:endParaRPr lang="pt-PT" sz="14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b="1" dirty="0">
                          <a:latin typeface="Arial" charset="0"/>
                          <a:ea typeface="Arial" charset="0"/>
                          <a:cs typeface="Arial" charset="0"/>
                        </a:rPr>
                        <a:t>18</a:t>
                      </a:r>
                      <a:r>
                        <a:rPr lang="pt-PT" sz="1400" b="1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400</a:t>
                      </a:r>
                      <a:endParaRPr lang="pt-PT"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952">
                <a:tc>
                  <a:txBody>
                    <a:bodyPr/>
                    <a:lstStyle/>
                    <a:p>
                      <a:pPr lvl="0"/>
                      <a:endParaRPr lang="pt-PT" sz="1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b="0" dirty="0" err="1"/>
                        <a:t>Depreciation</a:t>
                      </a:r>
                      <a:endParaRPr lang="pt-PT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12 500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9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9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1" i="0" dirty="0"/>
                        <a:t>OPERATING INCOME</a:t>
                      </a:r>
                      <a:endParaRPr lang="pt-PT" sz="14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b="1" dirty="0">
                          <a:latin typeface="Arial" charset="0"/>
                          <a:ea typeface="Arial" charset="0"/>
                          <a:cs typeface="Arial" charset="0"/>
                        </a:rPr>
                        <a:t>5 900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endParaRPr lang="pt-PT" sz="1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94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PROFIT &amp; LOSS STATEMENT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23528" y="1268760"/>
          <a:ext cx="4752528" cy="3855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932">
                <a:tc>
                  <a:txBody>
                    <a:bodyPr/>
                    <a:lstStyle/>
                    <a:p>
                      <a:endParaRPr lang="pt-PT"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b="1" dirty="0"/>
                        <a:t>EUROS</a:t>
                      </a:r>
                      <a:endParaRPr lang="pt-PT"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b="0" dirty="0" err="1"/>
                        <a:t>Revenues</a:t>
                      </a:r>
                      <a:endParaRPr lang="pt-PT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124 000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dirty="0" err="1"/>
                        <a:t>Operating</a:t>
                      </a:r>
                      <a:r>
                        <a:rPr lang="pt-PT" sz="1400" dirty="0"/>
                        <a:t> </a:t>
                      </a:r>
                      <a:r>
                        <a:rPr lang="pt-PT" sz="1400" dirty="0" err="1"/>
                        <a:t>and</a:t>
                      </a:r>
                      <a:r>
                        <a:rPr lang="pt-PT" sz="1400" baseline="0" dirty="0"/>
                        <a:t> </a:t>
                      </a:r>
                      <a:r>
                        <a:rPr lang="pt-PT" sz="1400" baseline="0" dirty="0" err="1"/>
                        <a:t>maintenance</a:t>
                      </a:r>
                      <a:r>
                        <a:rPr lang="pt-PT" sz="1400" baseline="0" dirty="0"/>
                        <a:t> </a:t>
                      </a:r>
                      <a:r>
                        <a:rPr lang="pt-PT" sz="1400" baseline="0" dirty="0" err="1"/>
                        <a:t>costs</a:t>
                      </a:r>
                      <a:endParaRPr lang="pt-P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105</a:t>
                      </a:r>
                      <a:r>
                        <a:rPr lang="pt-PT" sz="140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600</a:t>
                      </a:r>
                      <a:endParaRPr lang="pt-P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endParaRPr lang="pt-PT" sz="10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b="1" i="0" dirty="0"/>
                        <a:t>OPERATING MARGIN</a:t>
                      </a:r>
                      <a:endParaRPr lang="pt-PT" sz="14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b="1" dirty="0">
                          <a:latin typeface="Arial" charset="0"/>
                          <a:ea typeface="Arial" charset="0"/>
                          <a:cs typeface="Arial" charset="0"/>
                        </a:rPr>
                        <a:t>18</a:t>
                      </a:r>
                      <a:r>
                        <a:rPr lang="pt-PT" sz="1400" b="1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400</a:t>
                      </a:r>
                      <a:endParaRPr lang="pt-PT"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952">
                <a:tc>
                  <a:txBody>
                    <a:bodyPr/>
                    <a:lstStyle/>
                    <a:p>
                      <a:pPr lvl="0"/>
                      <a:endParaRPr lang="pt-PT" sz="1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b="0" dirty="0" err="1"/>
                        <a:t>Depreciation</a:t>
                      </a:r>
                      <a:endParaRPr lang="pt-PT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12 500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9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9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1" i="0" dirty="0"/>
                        <a:t>OPERATING INCOME</a:t>
                      </a:r>
                      <a:endParaRPr lang="pt-PT" sz="14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b="1" dirty="0">
                          <a:latin typeface="Arial" charset="0"/>
                          <a:ea typeface="Arial" charset="0"/>
                          <a:cs typeface="Arial" charset="0"/>
                        </a:rPr>
                        <a:t>5 900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endParaRPr lang="pt-PT" sz="1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dirty="0" err="1"/>
                        <a:t>Interest</a:t>
                      </a:r>
                      <a:r>
                        <a:rPr lang="pt-PT" sz="1400" baseline="0" dirty="0"/>
                        <a:t> </a:t>
                      </a:r>
                      <a:r>
                        <a:rPr lang="pt-PT" sz="1400" baseline="0" dirty="0" err="1"/>
                        <a:t>expense</a:t>
                      </a:r>
                      <a:endParaRPr lang="pt-P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2 000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0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1" i="0" dirty="0"/>
                        <a:t>EARNINGS BEFORE</a:t>
                      </a:r>
                      <a:r>
                        <a:rPr lang="pt-PT" sz="1400" b="1" i="0" baseline="0" dirty="0"/>
                        <a:t> TAXES</a:t>
                      </a:r>
                      <a:endParaRPr lang="pt-PT" sz="14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b="1" dirty="0">
                          <a:latin typeface="Arial" charset="0"/>
                          <a:ea typeface="Arial" charset="0"/>
                          <a:cs typeface="Arial" charset="0"/>
                        </a:rPr>
                        <a:t>3 900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287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PROFIT &amp; LOSS STATEMENT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23528" y="1268760"/>
          <a:ext cx="4752528" cy="4953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932">
                <a:tc>
                  <a:txBody>
                    <a:bodyPr/>
                    <a:lstStyle/>
                    <a:p>
                      <a:endParaRPr lang="pt-PT"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b="1" dirty="0"/>
                        <a:t>EUROS</a:t>
                      </a:r>
                      <a:endParaRPr lang="pt-PT"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b="0" dirty="0" err="1"/>
                        <a:t>Revenues</a:t>
                      </a:r>
                      <a:endParaRPr lang="pt-PT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124 000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dirty="0" err="1"/>
                        <a:t>Operating</a:t>
                      </a:r>
                      <a:r>
                        <a:rPr lang="pt-PT" sz="1400" dirty="0"/>
                        <a:t> </a:t>
                      </a:r>
                      <a:r>
                        <a:rPr lang="pt-PT" sz="1400" dirty="0" err="1"/>
                        <a:t>and</a:t>
                      </a:r>
                      <a:r>
                        <a:rPr lang="pt-PT" sz="1400" baseline="0" dirty="0"/>
                        <a:t> </a:t>
                      </a:r>
                      <a:r>
                        <a:rPr lang="pt-PT" sz="1400" baseline="0" dirty="0" err="1"/>
                        <a:t>maintenance</a:t>
                      </a:r>
                      <a:r>
                        <a:rPr lang="pt-PT" sz="1400" baseline="0" dirty="0"/>
                        <a:t> </a:t>
                      </a:r>
                      <a:r>
                        <a:rPr lang="pt-PT" sz="1400" baseline="0" dirty="0" err="1"/>
                        <a:t>costs</a:t>
                      </a:r>
                      <a:endParaRPr lang="pt-P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105</a:t>
                      </a:r>
                      <a:r>
                        <a:rPr lang="pt-PT" sz="140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600</a:t>
                      </a:r>
                      <a:endParaRPr lang="pt-P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endParaRPr lang="pt-PT" sz="10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b="1" i="0" dirty="0"/>
                        <a:t>OPERATING MARGIN</a:t>
                      </a:r>
                      <a:endParaRPr lang="pt-PT" sz="14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b="1" dirty="0">
                          <a:latin typeface="Arial" charset="0"/>
                          <a:ea typeface="Arial" charset="0"/>
                          <a:cs typeface="Arial" charset="0"/>
                        </a:rPr>
                        <a:t>18</a:t>
                      </a:r>
                      <a:r>
                        <a:rPr lang="pt-PT" sz="1400" b="1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400</a:t>
                      </a:r>
                      <a:endParaRPr lang="pt-PT"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952">
                <a:tc>
                  <a:txBody>
                    <a:bodyPr/>
                    <a:lstStyle/>
                    <a:p>
                      <a:pPr lvl="0"/>
                      <a:endParaRPr lang="pt-PT" sz="1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b="0" dirty="0" err="1"/>
                        <a:t>Depreciation</a:t>
                      </a:r>
                      <a:endParaRPr lang="pt-PT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12 500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9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9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1" i="0" dirty="0"/>
                        <a:t>OPERATING INCOME</a:t>
                      </a:r>
                      <a:endParaRPr lang="pt-PT" sz="14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b="1" dirty="0">
                          <a:latin typeface="Arial" charset="0"/>
                          <a:ea typeface="Arial" charset="0"/>
                          <a:cs typeface="Arial" charset="0"/>
                        </a:rPr>
                        <a:t>5 900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endParaRPr lang="pt-PT" sz="1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dirty="0" err="1"/>
                        <a:t>Interest</a:t>
                      </a:r>
                      <a:r>
                        <a:rPr lang="pt-PT" sz="1400" baseline="0" dirty="0"/>
                        <a:t> </a:t>
                      </a:r>
                      <a:r>
                        <a:rPr lang="pt-PT" sz="1400" baseline="0" dirty="0" err="1"/>
                        <a:t>expense</a:t>
                      </a:r>
                      <a:endParaRPr lang="pt-P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2 000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0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1" i="0" dirty="0"/>
                        <a:t>EARNINGS BEFORE</a:t>
                      </a:r>
                      <a:r>
                        <a:rPr lang="pt-PT" sz="1400" b="1" i="0" baseline="0" dirty="0"/>
                        <a:t> TAXES</a:t>
                      </a:r>
                      <a:endParaRPr lang="pt-PT" sz="14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b="1" dirty="0">
                          <a:latin typeface="Arial" charset="0"/>
                          <a:ea typeface="Arial" charset="0"/>
                          <a:cs typeface="Arial" charset="0"/>
                        </a:rPr>
                        <a:t>3 900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endParaRPr lang="pt-PT" sz="1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dirty="0" err="1"/>
                        <a:t>Tax</a:t>
                      </a:r>
                      <a:r>
                        <a:rPr lang="pt-PT" sz="1400" baseline="0" dirty="0"/>
                        <a:t> </a:t>
                      </a:r>
                      <a:r>
                        <a:rPr lang="pt-PT" sz="1400" baseline="0" dirty="0" err="1"/>
                        <a:t>expense</a:t>
                      </a:r>
                      <a:endParaRPr lang="pt-P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1 600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0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0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1" i="0" dirty="0"/>
                        <a:t>NET INCOME</a:t>
                      </a:r>
                      <a:endParaRPr lang="pt-PT" sz="14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b="1" dirty="0">
                          <a:latin typeface="Arial" charset="0"/>
                          <a:ea typeface="Arial" charset="0"/>
                          <a:cs typeface="Arial" charset="0"/>
                        </a:rPr>
                        <a:t>2 300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7" name="CaixaDeTexto 16"/>
          <p:cNvSpPr txBox="1"/>
          <p:nvPr/>
        </p:nvSpPr>
        <p:spPr>
          <a:xfrm>
            <a:off x="5436096" y="2204864"/>
            <a:ext cx="3611840" cy="7386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EBITDA</a:t>
            </a:r>
            <a:r>
              <a:rPr lang="pt-PT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pt-PT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Earnings</a:t>
            </a:r>
            <a:r>
              <a:rPr lang="pt-PT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Before</a:t>
            </a:r>
            <a:r>
              <a:rPr lang="pt-PT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Interest</a:t>
            </a:r>
            <a:r>
              <a:rPr lang="pt-PT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Taxes, </a:t>
            </a:r>
            <a:r>
              <a:rPr lang="pt-PT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Depreciation</a:t>
            </a:r>
            <a:r>
              <a:rPr lang="pt-PT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pt-PT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Amortization</a:t>
            </a:r>
            <a:endParaRPr lang="pt-PT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5436096" y="3465520"/>
            <a:ext cx="3611840" cy="41549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EBIT</a:t>
            </a:r>
            <a:r>
              <a:rPr lang="pt-PT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pt-PT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Earnings</a:t>
            </a:r>
            <a:r>
              <a:rPr lang="pt-PT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Before</a:t>
            </a:r>
            <a:r>
              <a:rPr lang="pt-PT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Interest</a:t>
            </a:r>
            <a:r>
              <a:rPr lang="pt-PT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pt-PT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Taxes, 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436096" y="4566417"/>
            <a:ext cx="3611840" cy="41549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EBT</a:t>
            </a:r>
            <a:r>
              <a:rPr lang="pt-PT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pt-PT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Earnings</a:t>
            </a:r>
            <a:r>
              <a:rPr lang="pt-PT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Before</a:t>
            </a:r>
            <a:r>
              <a:rPr lang="pt-PT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Taxes </a:t>
            </a:r>
          </a:p>
        </p:txBody>
      </p:sp>
      <p:sp>
        <p:nvSpPr>
          <p:cNvPr id="7" name="Seta para a Direita 6"/>
          <p:cNvSpPr/>
          <p:nvPr/>
        </p:nvSpPr>
        <p:spPr>
          <a:xfrm>
            <a:off x="5111496" y="2399312"/>
            <a:ext cx="288032" cy="34612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Seta para a Direita 7"/>
          <p:cNvSpPr/>
          <p:nvPr/>
        </p:nvSpPr>
        <p:spPr>
          <a:xfrm>
            <a:off x="5111496" y="3500209"/>
            <a:ext cx="288032" cy="34612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9" name="Seta para a Direita 8"/>
          <p:cNvSpPr/>
          <p:nvPr/>
        </p:nvSpPr>
        <p:spPr>
          <a:xfrm>
            <a:off x="5111496" y="4601106"/>
            <a:ext cx="288032" cy="34612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0296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CASH FLOW STATEMENT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34153">
            <a:off x="533662" y="988647"/>
            <a:ext cx="3795513" cy="411280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71600" y="5427851"/>
            <a:ext cx="7848872" cy="13388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DYNAMIC VIEW</a:t>
            </a:r>
          </a:p>
          <a:p>
            <a:pPr algn="ctr">
              <a:lnSpc>
                <a:spcPct val="150000"/>
              </a:lnSpc>
            </a:pP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Records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movement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money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(in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out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company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),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between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two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Balance </a:t>
            </a:r>
            <a:r>
              <a:rPr lang="pt-PT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Sheets</a:t>
            </a:r>
            <a:r>
              <a:rPr lang="pt-PT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0000" flipH="1">
            <a:off x="1038898" y="1813784"/>
            <a:ext cx="2505891" cy="141896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3253">
            <a:off x="5337285" y="947913"/>
            <a:ext cx="3795513" cy="411280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 rot="21240000">
            <a:off x="1489008" y="4225853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>
                <a:latin typeface="Arial" charset="0"/>
                <a:ea typeface="Arial" charset="0"/>
                <a:cs typeface="Arial" charset="0"/>
              </a:rPr>
              <a:t>Emp</a:t>
            </a:r>
            <a:r>
              <a:rPr lang="pt-PT" dirty="0">
                <a:latin typeface="Arial" charset="0"/>
                <a:ea typeface="Arial" charset="0"/>
                <a:cs typeface="Arial" charset="0"/>
              </a:rPr>
              <a:t>. C., </a:t>
            </a:r>
            <a:r>
              <a:rPr lang="pt-PT" dirty="0" err="1">
                <a:latin typeface="Arial" charset="0"/>
                <a:ea typeface="Arial" charset="0"/>
                <a:cs typeface="Arial" charset="0"/>
              </a:rPr>
              <a:t>Lda</a:t>
            </a:r>
            <a:r>
              <a:rPr lang="pt-PT" dirty="0">
                <a:latin typeface="Arial" charset="0"/>
                <a:ea typeface="Arial" charset="0"/>
                <a:cs typeface="Arial" charset="0"/>
              </a:rPr>
              <a:t>, 2017</a:t>
            </a:r>
          </a:p>
        </p:txBody>
      </p:sp>
      <p:sp>
        <p:nvSpPr>
          <p:cNvPr id="9" name="CaixaDeTexto 8"/>
          <p:cNvSpPr txBox="1"/>
          <p:nvPr/>
        </p:nvSpPr>
        <p:spPr>
          <a:xfrm rot="300000">
            <a:off x="5952114" y="4176419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>
                <a:latin typeface="Arial" charset="0"/>
                <a:ea typeface="Arial" charset="0"/>
                <a:cs typeface="Arial" charset="0"/>
              </a:rPr>
              <a:t>Emp</a:t>
            </a:r>
            <a:r>
              <a:rPr lang="pt-PT" dirty="0">
                <a:latin typeface="Arial" charset="0"/>
                <a:ea typeface="Arial" charset="0"/>
                <a:cs typeface="Arial" charset="0"/>
              </a:rPr>
              <a:t>. C., </a:t>
            </a:r>
            <a:r>
              <a:rPr lang="pt-PT" dirty="0" err="1">
                <a:latin typeface="Arial" charset="0"/>
                <a:ea typeface="Arial" charset="0"/>
                <a:cs typeface="Arial" charset="0"/>
              </a:rPr>
              <a:t>Lda</a:t>
            </a:r>
            <a:r>
              <a:rPr lang="pt-PT" dirty="0">
                <a:latin typeface="Arial" charset="0"/>
                <a:ea typeface="Arial" charset="0"/>
                <a:cs typeface="Arial" charset="0"/>
              </a:rPr>
              <a:t>, 2018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000">
            <a:off x="5933986" y="1659886"/>
            <a:ext cx="2520860" cy="1890645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1052736"/>
            <a:ext cx="9144000" cy="403244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Seta para a Direita 1"/>
          <p:cNvSpPr/>
          <p:nvPr/>
        </p:nvSpPr>
        <p:spPr>
          <a:xfrm>
            <a:off x="3851920" y="1816185"/>
            <a:ext cx="1834638" cy="237626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Cash </a:t>
            </a:r>
            <a:r>
              <a:rPr lang="pt-PT" dirty="0" err="1"/>
              <a:t>flow</a:t>
            </a:r>
            <a:endParaRPr lang="pt-PT" dirty="0"/>
          </a:p>
          <a:p>
            <a:pPr algn="ctr"/>
            <a:r>
              <a:rPr lang="pt-PT" dirty="0" err="1"/>
              <a:t>Statement</a:t>
            </a:r>
            <a:endParaRPr lang="pt-PT" dirty="0"/>
          </a:p>
          <a:p>
            <a:pPr algn="ctr"/>
            <a:r>
              <a:rPr lang="pt-PT" dirty="0" err="1"/>
              <a:t>Emp</a:t>
            </a:r>
            <a:r>
              <a:rPr lang="pt-PT" dirty="0"/>
              <a:t>. C., </a:t>
            </a:r>
            <a:r>
              <a:rPr lang="pt-PT" dirty="0" err="1"/>
              <a:t>Lda</a:t>
            </a:r>
            <a:endParaRPr lang="pt-PT" dirty="0"/>
          </a:p>
          <a:p>
            <a:pPr algn="ctr"/>
            <a:r>
              <a:rPr lang="pt-PT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30425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CASH FLOW STATEMENT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541338" y="1556792"/>
          <a:ext cx="5257038" cy="381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76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932">
                <a:tc>
                  <a:txBody>
                    <a:bodyPr/>
                    <a:lstStyle/>
                    <a:p>
                      <a:endParaRPr lang="pt-PT"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b="1" dirty="0"/>
                        <a:t>EUROS</a:t>
                      </a:r>
                      <a:endParaRPr lang="pt-PT"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b="1" dirty="0">
                          <a:latin typeface="Arial" charset="0"/>
                          <a:ea typeface="Arial" charset="0"/>
                          <a:cs typeface="Arial" charset="0"/>
                        </a:rPr>
                        <a:t>CASH</a:t>
                      </a:r>
                      <a:r>
                        <a:rPr lang="pt-PT" sz="1400" b="1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FLOW FROM OPERATING ACTIVITIES</a:t>
                      </a:r>
                      <a:endParaRPr lang="pt-PT"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b="0" dirty="0"/>
                        <a:t>Cash</a:t>
                      </a:r>
                      <a:r>
                        <a:rPr lang="pt-PT" sz="1400" b="0" baseline="0" dirty="0"/>
                        <a:t> </a:t>
                      </a:r>
                      <a:r>
                        <a:rPr lang="pt-PT" sz="1400" b="0" baseline="0" dirty="0" err="1"/>
                        <a:t>receipts</a:t>
                      </a:r>
                      <a:r>
                        <a:rPr lang="pt-PT" sz="1400" b="0" baseline="0" dirty="0"/>
                        <a:t> </a:t>
                      </a:r>
                      <a:r>
                        <a:rPr lang="pt-PT" sz="1400" b="0" baseline="0" dirty="0" err="1"/>
                        <a:t>from</a:t>
                      </a:r>
                      <a:r>
                        <a:rPr lang="pt-PT" sz="1400" b="0" baseline="0" dirty="0"/>
                        <a:t> </a:t>
                      </a:r>
                      <a:r>
                        <a:rPr lang="pt-PT" sz="1400" b="0" baseline="0" dirty="0" err="1"/>
                        <a:t>customers</a:t>
                      </a:r>
                      <a:endParaRPr lang="pt-PT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124 000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dirty="0"/>
                        <a:t>Cash </a:t>
                      </a:r>
                      <a:r>
                        <a:rPr lang="pt-PT" sz="1400" dirty="0" err="1"/>
                        <a:t>paid</a:t>
                      </a:r>
                      <a:r>
                        <a:rPr lang="pt-PT" sz="1400" dirty="0"/>
                        <a:t> to </a:t>
                      </a:r>
                      <a:r>
                        <a:rPr lang="pt-PT" sz="1400" dirty="0" err="1"/>
                        <a:t>suppliers</a:t>
                      </a:r>
                      <a:r>
                        <a:rPr lang="pt-PT" sz="1400" dirty="0"/>
                        <a:t> </a:t>
                      </a:r>
                      <a:r>
                        <a:rPr lang="pt-PT" sz="1400" dirty="0" err="1"/>
                        <a:t>and</a:t>
                      </a:r>
                      <a:r>
                        <a:rPr lang="pt-PT" sz="1400" baseline="0" dirty="0"/>
                        <a:t> </a:t>
                      </a:r>
                      <a:r>
                        <a:rPr lang="pt-PT" sz="1400" baseline="0" dirty="0" err="1"/>
                        <a:t>employees</a:t>
                      </a:r>
                      <a:endParaRPr lang="pt-P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(105 600)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lvl="0" algn="l" defTabSz="457200" rtl="0" eaLnBrk="1" latinLnBrk="0" hangingPunct="1"/>
                      <a:r>
                        <a:rPr lang="pt-P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Cash </a:t>
                      </a:r>
                      <a:r>
                        <a:rPr lang="pt-PT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generated</a:t>
                      </a:r>
                      <a:r>
                        <a:rPr lang="pt-P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lang="pt-P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operations</a:t>
                      </a:r>
                      <a:endParaRPr lang="pt-PT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18 400</a:t>
                      </a:r>
                    </a:p>
                  </a:txBody>
                  <a:tcP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pPr marL="0" lvl="0" algn="l" defTabSz="457200" rtl="0" eaLnBrk="1" latinLnBrk="0" hangingPunct="1"/>
                      <a:endParaRPr lang="pt-PT" sz="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lvl="0" algn="l" defTabSz="457200" rtl="0" eaLnBrk="1" latinLnBrk="0" hangingPunct="1"/>
                      <a:r>
                        <a:rPr lang="pt-PT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Interest</a:t>
                      </a:r>
                      <a:r>
                        <a:rPr lang="pt-P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paid</a:t>
                      </a:r>
                      <a:endParaRPr lang="pt-PT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(2 000)</a:t>
                      </a:r>
                    </a:p>
                  </a:txBody>
                  <a:tcP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lvl="0" algn="l" defTabSz="457200" rtl="0" eaLnBrk="1" latinLnBrk="0" hangingPunct="1"/>
                      <a:r>
                        <a:rPr lang="pt-PT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Tax</a:t>
                      </a:r>
                      <a:r>
                        <a:rPr lang="pt-PT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paid</a:t>
                      </a:r>
                      <a:endParaRPr lang="pt-PT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(1 600)</a:t>
                      </a:r>
                    </a:p>
                  </a:txBody>
                  <a:tcP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lvl="0" algn="l" defTabSz="457200" rtl="0" eaLnBrk="1" latinLnBrk="0" hangingPunct="1"/>
                      <a:r>
                        <a:rPr lang="pt-P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Net cash </a:t>
                      </a:r>
                      <a:r>
                        <a:rPr lang="pt-PT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flow</a:t>
                      </a:r>
                      <a:r>
                        <a:rPr lang="pt-P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lang="pt-P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operating</a:t>
                      </a:r>
                      <a:r>
                        <a:rPr lang="pt-P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activities</a:t>
                      </a:r>
                      <a:endParaRPr lang="pt-PT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14 800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endParaRPr lang="pt-P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b="1" i="0" dirty="0">
                          <a:latin typeface="Arial" charset="0"/>
                          <a:ea typeface="Arial" charset="0"/>
                          <a:cs typeface="Arial" charset="0"/>
                        </a:rPr>
                        <a:t>NET INCREASE/DECREASE</a:t>
                      </a:r>
                      <a:r>
                        <a:rPr lang="pt-PT" sz="1400" b="1" i="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IN CASH</a:t>
                      </a:r>
                      <a:endParaRPr lang="pt-PT" sz="14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400" kern="12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lvl="0"/>
                      <a:r>
                        <a:rPr lang="pt-PT" sz="1400" b="0" dirty="0">
                          <a:latin typeface="+mn-lt"/>
                          <a:ea typeface="+mn-ea"/>
                          <a:cs typeface="+mn-cs"/>
                        </a:rPr>
                        <a:t>Cash</a:t>
                      </a:r>
                      <a:r>
                        <a:rPr lang="pt-PT" sz="1400" b="0" baseline="0" dirty="0"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b="0" baseline="0" dirty="0" err="1">
                          <a:latin typeface="+mn-lt"/>
                          <a:ea typeface="+mn-ea"/>
                          <a:cs typeface="+mn-cs"/>
                        </a:rPr>
                        <a:t>at</a:t>
                      </a:r>
                      <a:r>
                        <a:rPr lang="pt-PT" sz="1400" b="0" baseline="0" dirty="0"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b="0" baseline="0" dirty="0" err="1"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pt-PT" sz="1400" b="0" baseline="0" dirty="0"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b="0" baseline="0" dirty="0" err="1">
                          <a:latin typeface="+mn-lt"/>
                          <a:ea typeface="+mn-ea"/>
                          <a:cs typeface="+mn-cs"/>
                        </a:rPr>
                        <a:t>beginning</a:t>
                      </a:r>
                      <a:r>
                        <a:rPr lang="pt-PT" sz="1400" b="0" baseline="0" dirty="0"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b="0" baseline="0" dirty="0" err="1"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pt-PT" sz="1400" b="0" baseline="0" dirty="0"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b="0" baseline="0" dirty="0" err="1"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pt-PT" sz="1400" b="0" baseline="0" dirty="0"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b="0" baseline="0" dirty="0" err="1">
                          <a:latin typeface="+mn-lt"/>
                          <a:ea typeface="+mn-ea"/>
                          <a:cs typeface="+mn-cs"/>
                        </a:rPr>
                        <a:t>period</a:t>
                      </a:r>
                      <a:endParaRPr lang="pt-PT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>
                          <a:latin typeface="Arial" charset="0"/>
                          <a:ea typeface="Arial" charset="0"/>
                          <a:cs typeface="Arial" charset="0"/>
                        </a:rPr>
                        <a:t>2 400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Cash </a:t>
                      </a:r>
                      <a:r>
                        <a:rPr lang="pt-PT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</a:t>
                      </a:r>
                      <a:r>
                        <a:rPr lang="pt-PT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pt-PT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</a:t>
                      </a:r>
                      <a:r>
                        <a:rPr lang="pt-PT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pt-PT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pt-PT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period</a:t>
                      </a:r>
                      <a:endParaRPr lang="pt-PT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pt-PT" sz="1400" kern="12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17 200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3260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BUSINESS MODEL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YOU SELECTED YOURS?</a:t>
            </a:r>
          </a:p>
          <a:p>
            <a:endParaRPr lang="en-US" dirty="0"/>
          </a:p>
          <a:p>
            <a:r>
              <a:rPr lang="en-US" dirty="0"/>
              <a:t>WHY DID YOU CHOOSE THAT?</a:t>
            </a:r>
          </a:p>
          <a:p>
            <a:endParaRPr lang="en-US" dirty="0"/>
          </a:p>
          <a:p>
            <a:r>
              <a:rPr lang="en-US" dirty="0"/>
              <a:t>Reflect your new learnings in the BMC of your I2B</a:t>
            </a:r>
          </a:p>
        </p:txBody>
      </p:sp>
    </p:spTree>
    <p:extLst>
      <p:ext uri="{BB962C8B-B14F-4D97-AF65-F5344CB8AC3E}">
        <p14:creationId xmlns:p14="http://schemas.microsoft.com/office/powerpoint/2010/main" val="404969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716837" cy="1447800"/>
          </a:xfrm>
        </p:spPr>
        <p:txBody>
          <a:bodyPr/>
          <a:lstStyle/>
          <a:p>
            <a:r>
              <a:rPr lang="en-GB" dirty="0"/>
              <a:t>THE ELEVATOR PITCH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600200"/>
            <a:ext cx="8326437" cy="4525963"/>
          </a:xfrm>
        </p:spPr>
        <p:txBody>
          <a:bodyPr/>
          <a:lstStyle/>
          <a:p>
            <a:r>
              <a:rPr lang="en-GB" dirty="0"/>
              <a:t>The amount of time you have on an elevator ride to convince an investor/client of your great idea/product</a:t>
            </a:r>
          </a:p>
          <a:p>
            <a:r>
              <a:rPr lang="en-GB" dirty="0"/>
              <a:t>Should be short and clear</a:t>
            </a:r>
          </a:p>
          <a:p>
            <a:r>
              <a:rPr lang="en-GB" dirty="0"/>
              <a:t>Should be simple in language (NO TECH TALK!)</a:t>
            </a:r>
          </a:p>
          <a:p>
            <a:r>
              <a:rPr lang="en-GB" dirty="0"/>
              <a:t>Should focus on USP </a:t>
            </a:r>
          </a:p>
          <a:p>
            <a:r>
              <a:rPr lang="en-GB" dirty="0"/>
              <a:t>Should focus on advantages</a:t>
            </a:r>
          </a:p>
        </p:txBody>
      </p:sp>
    </p:spTree>
    <p:extLst>
      <p:ext uri="{BB962C8B-B14F-4D97-AF65-F5344CB8AC3E}">
        <p14:creationId xmlns:p14="http://schemas.microsoft.com/office/powerpoint/2010/main" val="628352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741"/>
          <a:stretch/>
        </p:blipFill>
        <p:spPr>
          <a:xfrm>
            <a:off x="899592" y="684000"/>
            <a:ext cx="7589184" cy="671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116632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GOAL</a:t>
            </a:r>
          </a:p>
        </p:txBody>
      </p:sp>
    </p:spTree>
    <p:extLst>
      <p:ext uri="{BB962C8B-B14F-4D97-AF65-F5344CB8AC3E}">
        <p14:creationId xmlns:p14="http://schemas.microsoft.com/office/powerpoint/2010/main" val="2463067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716837" cy="1447800"/>
          </a:xfrm>
        </p:spPr>
        <p:txBody>
          <a:bodyPr/>
          <a:lstStyle/>
          <a:p>
            <a:r>
              <a:rPr lang="en-GB" dirty="0"/>
              <a:t>THE ELEVATOR PITCH</a:t>
            </a:r>
          </a:p>
        </p:txBody>
      </p:sp>
      <p:pic>
        <p:nvPicPr>
          <p:cNvPr id="5" name="YouTube - The Elevator Pitc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069750"/>
            <a:ext cx="7416824" cy="5563106"/>
          </a:xfrm>
        </p:spPr>
      </p:pic>
    </p:spTree>
    <p:extLst>
      <p:ext uri="{BB962C8B-B14F-4D97-AF65-F5344CB8AC3E}">
        <p14:creationId xmlns:p14="http://schemas.microsoft.com/office/powerpoint/2010/main" val="371735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720"/>
            <a:ext cx="9144000" cy="4572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828600" y="980728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LET’S CREATE A COMPANY!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3144317" y="5733256"/>
          <a:ext cx="2834446" cy="741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4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err="1">
                          <a:latin typeface="Arial" charset="0"/>
                          <a:ea typeface="Arial" charset="0"/>
                          <a:cs typeface="Arial" charset="0"/>
                        </a:rPr>
                        <a:t>Emp</a:t>
                      </a:r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. </a:t>
                      </a:r>
                      <a:r>
                        <a:rPr lang="pt-PT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C., Lda.</a:t>
                      </a:r>
                      <a:endParaRPr lang="pt-PT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158592" y="5738936"/>
          <a:ext cx="2834446" cy="741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4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SHAREHOLDERS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Helena, Rita, Bruno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6130042" y="5733256"/>
          <a:ext cx="2834446" cy="741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4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EMPLOYEES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Arial" charset="0"/>
                          <a:ea typeface="Arial" charset="0"/>
                          <a:cs typeface="Arial" charset="0"/>
                        </a:rPr>
                        <a:t>YOU!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041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g Willie G's Startupfest pitch - YouTube-2.mp4">
            <a:hlinkClick r:id="" action="ppaction://media"/>
            <a:extLst>
              <a:ext uri="{FF2B5EF4-FFF2-40B4-BE49-F238E27FC236}">
                <a16:creationId xmlns:a16="http://schemas.microsoft.com/office/drawing/2014/main" id="{00946035-F3D4-9E48-9C97-96825ECF7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20700" y="332656"/>
            <a:ext cx="10464700" cy="588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8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6477745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1">
                    <a:lumMod val="65000"/>
                  </a:schemeClr>
                </a:solidFill>
              </a:rPr>
              <a:t>naeem@startup-advisor.com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 descr="Screen Shot 2013-11-09 at 13.27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10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3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6477745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1">
                    <a:lumMod val="65000"/>
                  </a:schemeClr>
                </a:solidFill>
              </a:rPr>
              <a:t>naeem@startup-advisor.com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 descr="Screen Shot 2013-11-09 at 13.27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9144000" cy="618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4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6477745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1">
                    <a:lumMod val="65000"/>
                  </a:schemeClr>
                </a:solidFill>
              </a:rPr>
              <a:t>naeem@startup-advisor.com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 descr="Screen Shot 2013-11-09 at 13.27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5100"/>
            <a:ext cx="9144000" cy="652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793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6477745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1">
                    <a:lumMod val="65000"/>
                  </a:schemeClr>
                </a:solidFill>
              </a:rPr>
              <a:t>naeem@startup-advisor.com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Picture 1" descr="Screen Shot 2013-11-09 at 13.27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200"/>
            <a:ext cx="9144000" cy="64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36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9759"/>
            <a:ext cx="8229600" cy="7354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kumimoji="0" sz="4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BUSINESS PLAN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560784" y="1196752"/>
            <a:ext cx="7467600" cy="53285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Executive summary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Opportunity/Problem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Competition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Financials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Team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Go to market</a:t>
            </a:r>
          </a:p>
        </p:txBody>
      </p:sp>
    </p:spTree>
    <p:extLst>
      <p:ext uri="{BB962C8B-B14F-4D97-AF65-F5344CB8AC3E}">
        <p14:creationId xmlns:p14="http://schemas.microsoft.com/office/powerpoint/2010/main" val="1284321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" y="2951947"/>
            <a:ext cx="905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EXECUTIVE SUMMARY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30387" y="305069"/>
            <a:ext cx="136928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07583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" y="2951947"/>
            <a:ext cx="905256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OPPORTUNITY/PROBLEM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The problem you are solving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The opportunity you are creating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Who has this problem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For whom you are creating an opportunity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Quantify</a:t>
            </a:r>
          </a:p>
        </p:txBody>
      </p:sp>
      <p:sp>
        <p:nvSpPr>
          <p:cNvPr id="4" name="Rectangle 3"/>
          <p:cNvSpPr/>
          <p:nvPr/>
        </p:nvSpPr>
        <p:spPr>
          <a:xfrm>
            <a:off x="3830387" y="305069"/>
            <a:ext cx="136928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13154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" y="2951947"/>
            <a:ext cx="905256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SOLUTION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Your value proposition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Why it is unique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How you got here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Technology involved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Key partners and resources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772910" y="305069"/>
            <a:ext cx="136928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02808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" y="2951947"/>
            <a:ext cx="9052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COMPETITION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Other ways of solving the problem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Direct and indirect competition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Features comparison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835709" y="305069"/>
            <a:ext cx="136928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126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" y="2951947"/>
            <a:ext cx="90525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FINANCIALS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Your business model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Forecasted sales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Fixed and variable costs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Your cash flows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Your investment needs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Your return on investment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Your business valuation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796326" y="305069"/>
            <a:ext cx="136928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67077319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2808</TotalTime>
  <Words>1126</Words>
  <Application>Microsoft Macintosh PowerPoint</Application>
  <PresentationFormat>Apresentação no Ecrã (4:3)</PresentationFormat>
  <Paragraphs>433</Paragraphs>
  <Slides>34</Slides>
  <Notes>23</Notes>
  <HiddenSlides>0</HiddenSlides>
  <MMClips>2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34</vt:i4>
      </vt:variant>
    </vt:vector>
  </HeadingPairs>
  <TitlesOfParts>
    <vt:vector size="41" baseType="lpstr">
      <vt:lpstr>Arial</vt:lpstr>
      <vt:lpstr>Calibri</vt:lpstr>
      <vt:lpstr>Franklin Gothic Book</vt:lpstr>
      <vt:lpstr>Verdana</vt:lpstr>
      <vt:lpstr>Wingdings 2</vt:lpstr>
      <vt:lpstr>Technic</vt:lpstr>
      <vt:lpstr>Custom Design</vt:lpstr>
      <vt:lpstr>Apresentação do PowerPoint</vt:lpstr>
      <vt:lpstr>SUMMARY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BUSINESS MODEL DEFINITION</vt:lpstr>
      <vt:lpstr>THE ELEVATOR PITCH</vt:lpstr>
      <vt:lpstr>Apresentação do PowerPoint</vt:lpstr>
      <vt:lpstr>THE ELEVATOR PITCH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BIOALVO 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Helena  Vieira</dc:creator>
  <cp:lastModifiedBy>Utilizador do Microsoft Office</cp:lastModifiedBy>
  <cp:revision>115</cp:revision>
  <dcterms:created xsi:type="dcterms:W3CDTF">2011-02-07T15:57:08Z</dcterms:created>
  <dcterms:modified xsi:type="dcterms:W3CDTF">2019-11-04T11:54:53Z</dcterms:modified>
</cp:coreProperties>
</file>